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bin" ContentType="application/vnd.openxmlformats-officedocument.oleObject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notesMasterIdLst>
    <p:notesMasterId r:id="rId19"/>
  </p:notesMasterIdLst>
  <p:sldIdLst>
    <p:sldId id="265" r:id="rId2"/>
    <p:sldId id="276" r:id="rId3"/>
    <p:sldId id="284" r:id="rId4"/>
    <p:sldId id="271" r:id="rId5"/>
    <p:sldId id="274" r:id="rId6"/>
    <p:sldId id="278" r:id="rId7"/>
    <p:sldId id="279" r:id="rId8"/>
    <p:sldId id="266" r:id="rId9"/>
    <p:sldId id="280" r:id="rId10"/>
    <p:sldId id="281" r:id="rId11"/>
    <p:sldId id="262" r:id="rId12"/>
    <p:sldId id="277" r:id="rId13"/>
    <p:sldId id="268" r:id="rId14"/>
    <p:sldId id="275" r:id="rId15"/>
    <p:sldId id="272" r:id="rId16"/>
    <p:sldId id="282" r:id="rId17"/>
    <p:sldId id="283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A0000"/>
    <a:srgbClr val="006600"/>
    <a:srgbClr val="00823B"/>
    <a:srgbClr val="FFFF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7517" autoAdjust="0"/>
  </p:normalViewPr>
  <p:slideViewPr>
    <p:cSldViewPr>
      <p:cViewPr>
        <p:scale>
          <a:sx n="70" d="100"/>
          <a:sy n="70" d="100"/>
        </p:scale>
        <p:origin x="-1152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w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20.wmf"/><Relationship Id="rId1" Type="http://schemas.openxmlformats.org/officeDocument/2006/relationships/image" Target="../media/image19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23.wmf"/><Relationship Id="rId2" Type="http://schemas.openxmlformats.org/officeDocument/2006/relationships/image" Target="../media/image22.wmf"/><Relationship Id="rId1" Type="http://schemas.openxmlformats.org/officeDocument/2006/relationships/image" Target="../media/image21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w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27.wmf"/><Relationship Id="rId2" Type="http://schemas.openxmlformats.org/officeDocument/2006/relationships/image" Target="../media/image26.wmf"/><Relationship Id="rId1" Type="http://schemas.openxmlformats.org/officeDocument/2006/relationships/image" Target="../media/image25.wmf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32.wmf"/><Relationship Id="rId2" Type="http://schemas.openxmlformats.org/officeDocument/2006/relationships/image" Target="../media/image31.wmf"/><Relationship Id="rId1" Type="http://schemas.openxmlformats.org/officeDocument/2006/relationships/image" Target="../media/image30.wmf"/><Relationship Id="rId4" Type="http://schemas.openxmlformats.org/officeDocument/2006/relationships/image" Target="../media/image33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7BD3F40-6AC8-48E0-A996-3EB7E6AB919C}" type="datetimeFigureOut">
              <a:rPr lang="en-US" smtClean="0"/>
              <a:pPr/>
              <a:t>11/28/2009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7E7743E-B748-472E-9763-714AEA681B6C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noProof="0" dirty="0" smtClean="0"/>
              <a:t>Optical fibers transfer much more information signals and much faster than electrical circuits. However, the </a:t>
            </a:r>
            <a:r>
              <a:rPr lang="en-US" b="1" noProof="0" dirty="0" smtClean="0"/>
              <a:t>size</a:t>
            </a:r>
            <a:r>
              <a:rPr lang="en-US" b="1" baseline="0" noProof="0" dirty="0" smtClean="0"/>
              <a:t> </a:t>
            </a:r>
            <a:r>
              <a:rPr lang="en-US" b="0" baseline="0" noProof="0" dirty="0" smtClean="0"/>
              <a:t>and</a:t>
            </a:r>
            <a:r>
              <a:rPr lang="en-US" b="1" baseline="0" noProof="0" dirty="0" smtClean="0"/>
              <a:t> performance </a:t>
            </a:r>
            <a:r>
              <a:rPr lang="en-US" baseline="0" noProof="0" dirty="0" smtClean="0"/>
              <a:t>of photonic devices are constrained by </a:t>
            </a:r>
            <a:r>
              <a:rPr lang="en-US" b="1" u="sng" baseline="0" noProof="0" dirty="0" smtClean="0"/>
              <a:t>the diffraction limit</a:t>
            </a:r>
            <a:r>
              <a:rPr lang="en-US" u="sng" baseline="0" noProof="0" dirty="0" smtClean="0"/>
              <a:t> </a:t>
            </a:r>
            <a:r>
              <a:rPr lang="en-US" u="none" baseline="0" noProof="0" dirty="0" smtClean="0"/>
              <a:t>– interference between closely spaced light waves must be avoided by placing them on a distance larger than half the light´s wavelength (compare 1.5 </a:t>
            </a:r>
            <a:r>
              <a:rPr lang="en-US" u="none" baseline="0" noProof="0" dirty="0" err="1" smtClean="0"/>
              <a:t>mcm</a:t>
            </a:r>
            <a:r>
              <a:rPr lang="en-US" u="none" baseline="0" noProof="0" dirty="0" smtClean="0"/>
              <a:t> with a typical transistor size of about 100 nm).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 err="1" smtClean="0"/>
              <a:t>Plasmons</a:t>
            </a:r>
            <a:r>
              <a:rPr lang="en-US" b="0" dirty="0" smtClean="0"/>
              <a:t> present an alternative  way to transfer optical</a:t>
            </a:r>
            <a:r>
              <a:rPr lang="en-US" b="0" baseline="0" dirty="0" smtClean="0"/>
              <a:t> signals through an electron system (advantages of optical and electrical circuits: fast transfer and small size).</a:t>
            </a:r>
            <a:endParaRPr lang="en-US" b="1" dirty="0" smtClean="0"/>
          </a:p>
          <a:p>
            <a:r>
              <a:rPr lang="en-US" b="0" dirty="0" smtClean="0"/>
              <a:t>Resonant interaction between the light wave and the electrons located at the metal-dielectric  interface – the interface </a:t>
            </a:r>
            <a:r>
              <a:rPr lang="en-US" b="0" dirty="0" err="1" smtClean="0"/>
              <a:t>plasmons</a:t>
            </a:r>
            <a:r>
              <a:rPr lang="en-US" b="0" smtClean="0"/>
              <a:t> with </a:t>
            </a:r>
            <a:r>
              <a:rPr lang="en-US" b="0" dirty="0" smtClean="0"/>
              <a:t>the </a:t>
            </a:r>
            <a:r>
              <a:rPr lang="en-US" b="0" u="sng" dirty="0" smtClean="0"/>
              <a:t>frequency of the light </a:t>
            </a:r>
            <a:r>
              <a:rPr lang="en-US" b="0" dirty="0" smtClean="0"/>
              <a:t>but with a </a:t>
            </a:r>
            <a:r>
              <a:rPr lang="en-US" b="0" u="sng" dirty="0" smtClean="0"/>
              <a:t>much shorter  wavelength</a:t>
            </a:r>
            <a:r>
              <a:rPr lang="en-US" b="0" dirty="0" smtClean="0"/>
              <a:t>.</a:t>
            </a:r>
          </a:p>
          <a:p>
            <a:endParaRPr lang="en-US" b="0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E7743E-B748-472E-9763-714AEA681B6C}" type="slidenum">
              <a:rPr lang="en-US" smtClean="0"/>
              <a:pPr/>
              <a:t>2</a:t>
            </a:fld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higher frequency, the more information transferred. Both </a:t>
            </a:r>
            <a:r>
              <a:rPr lang="en-US" b="0" dirty="0" smtClean="0"/>
              <a:t>the </a:t>
            </a:r>
            <a:r>
              <a:rPr lang="en-US" b="1" dirty="0" smtClean="0"/>
              <a:t>dynamical conductivity</a:t>
            </a:r>
            <a:r>
              <a:rPr lang="en-US" dirty="0" smtClean="0"/>
              <a:t> and the </a:t>
            </a:r>
            <a:r>
              <a:rPr lang="en-US" b="1" dirty="0" smtClean="0"/>
              <a:t>dielectric function </a:t>
            </a:r>
            <a:r>
              <a:rPr lang="en-US" b="0" dirty="0" smtClean="0"/>
              <a:t>describe</a:t>
            </a:r>
            <a:r>
              <a:rPr lang="en-US" b="0" baseline="0" dirty="0" smtClean="0"/>
              <a:t> response of the electrons to external electric field. </a:t>
            </a:r>
            <a:r>
              <a:rPr lang="en-US" dirty="0" smtClean="0"/>
              <a:t>I</a:t>
            </a:r>
            <a:r>
              <a:rPr lang="en-US" baseline="0" dirty="0" smtClean="0"/>
              <a:t>maginary part of the electron conductivity results in </a:t>
            </a:r>
            <a:r>
              <a:rPr lang="en-US" b="1" baseline="0" dirty="0" smtClean="0"/>
              <a:t>additional resistance</a:t>
            </a:r>
            <a:r>
              <a:rPr lang="en-US" baseline="0" dirty="0" smtClean="0"/>
              <a:t>. </a:t>
            </a:r>
            <a:endParaRPr lang="en-US" b="0" baseline="0" dirty="0" smtClean="0"/>
          </a:p>
          <a:p>
            <a:r>
              <a:rPr lang="en-US" b="0" baseline="0" dirty="0" err="1" smtClean="0"/>
              <a:t>Im</a:t>
            </a:r>
            <a:r>
              <a:rPr lang="el-GR" b="0" baseline="0" dirty="0" smtClean="0"/>
              <a:t>ε</a:t>
            </a:r>
            <a:r>
              <a:rPr lang="en-US" b="0" baseline="0" dirty="0" smtClean="0"/>
              <a:t>(</a:t>
            </a:r>
            <a:r>
              <a:rPr lang="el-GR" b="0" baseline="0" dirty="0" smtClean="0"/>
              <a:t>ω</a:t>
            </a:r>
            <a:r>
              <a:rPr lang="en-US" b="0" baseline="0" dirty="0" smtClean="0"/>
              <a:t>) = </a:t>
            </a:r>
            <a:r>
              <a:rPr lang="el-GR" b="0" baseline="0" dirty="0" smtClean="0"/>
              <a:t>σ</a:t>
            </a:r>
            <a:r>
              <a:rPr lang="en-US" b="0" baseline="0" dirty="0" smtClean="0"/>
              <a:t>(</a:t>
            </a:r>
            <a:r>
              <a:rPr lang="el-GR" b="0" baseline="0" dirty="0" smtClean="0"/>
              <a:t>ω</a:t>
            </a:r>
            <a:r>
              <a:rPr lang="en-US" b="0" baseline="0" dirty="0" smtClean="0"/>
              <a:t>)/</a:t>
            </a:r>
            <a:r>
              <a:rPr lang="el-GR" b="0" baseline="0" dirty="0" smtClean="0"/>
              <a:t>ωε</a:t>
            </a:r>
            <a:r>
              <a:rPr lang="en-US" sz="800" b="0" baseline="0" dirty="0" smtClean="0"/>
              <a:t>o</a:t>
            </a:r>
            <a:endParaRPr lang="en-US" sz="8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E7743E-B748-472E-9763-714AEA681B6C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Influence of the SL potential on both electrons and </a:t>
            </a:r>
            <a:r>
              <a:rPr lang="en-US" dirty="0" err="1" smtClean="0"/>
              <a:t>plasmons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E7743E-B748-472E-9763-714AEA681B6C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</a:t>
            </a:r>
            <a:r>
              <a:rPr lang="en-US" dirty="0" err="1" smtClean="0"/>
              <a:t>plasmons</a:t>
            </a:r>
            <a:r>
              <a:rPr lang="en-US" dirty="0" smtClean="0"/>
              <a:t> are represented as </a:t>
            </a:r>
            <a:r>
              <a:rPr lang="en-US" b="1" dirty="0" smtClean="0"/>
              <a:t>quasi-particles</a:t>
            </a:r>
            <a:r>
              <a:rPr lang="en-US" dirty="0" smtClean="0"/>
              <a:t>. In </a:t>
            </a:r>
            <a:r>
              <a:rPr lang="en-US" dirty="0" smtClean="0"/>
              <a:t>heavily doped semiconductors the main contribution to </a:t>
            </a:r>
            <a:r>
              <a:rPr lang="en-US" u="sng" dirty="0" smtClean="0"/>
              <a:t>the </a:t>
            </a:r>
            <a:r>
              <a:rPr lang="en-US" u="sng" dirty="0" err="1" smtClean="0"/>
              <a:t>plasmon</a:t>
            </a:r>
            <a:r>
              <a:rPr lang="en-US" u="sng" dirty="0" smtClean="0"/>
              <a:t> localization (</a:t>
            </a:r>
            <a:r>
              <a:rPr lang="en-US" u="sng" dirty="0" err="1" smtClean="0"/>
              <a:t>Lc</a:t>
            </a:r>
            <a:r>
              <a:rPr lang="en-US" u="sng" dirty="0" smtClean="0"/>
              <a:t>) comes from the interaction with the Coulomb potential of ionized impurities</a:t>
            </a:r>
            <a:r>
              <a:rPr lang="en-US" dirty="0" smtClean="0"/>
              <a:t>, while the interaction with </a:t>
            </a:r>
            <a:r>
              <a:rPr lang="en-US" b="1" dirty="0" smtClean="0"/>
              <a:t>the impurity core </a:t>
            </a:r>
            <a:r>
              <a:rPr lang="en-US" dirty="0" smtClean="0"/>
              <a:t>(treated as the scattering by neutral impurities) does not significantly affect the </a:t>
            </a:r>
            <a:r>
              <a:rPr lang="en-US" dirty="0" err="1" smtClean="0"/>
              <a:t>plasmon</a:t>
            </a:r>
            <a:r>
              <a:rPr lang="en-US" dirty="0" smtClean="0"/>
              <a:t> localization length and may be considered as a perturbation influencing </a:t>
            </a:r>
            <a:r>
              <a:rPr lang="en-US" b="1" dirty="0" smtClean="0"/>
              <a:t>the </a:t>
            </a:r>
            <a:r>
              <a:rPr lang="en-US" b="1" dirty="0" err="1" smtClean="0"/>
              <a:t>plasmon</a:t>
            </a:r>
            <a:r>
              <a:rPr lang="en-US" b="1" dirty="0" smtClean="0"/>
              <a:t> </a:t>
            </a:r>
            <a:r>
              <a:rPr lang="en-US" b="1" dirty="0" err="1" smtClean="0"/>
              <a:t>linewidth</a:t>
            </a:r>
            <a:r>
              <a:rPr lang="en-US" b="1" dirty="0" smtClean="0"/>
              <a:t> (</a:t>
            </a:r>
            <a:r>
              <a:rPr lang="en-US" b="1" dirty="0" err="1" smtClean="0"/>
              <a:t>plasmon</a:t>
            </a:r>
            <a:r>
              <a:rPr lang="en-US" b="1" dirty="0" smtClean="0"/>
              <a:t> damping)</a:t>
            </a:r>
            <a:r>
              <a:rPr lang="en-US" dirty="0" smtClean="0"/>
              <a:t>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dirty="0" err="1" smtClean="0"/>
              <a:t>Theta</a:t>
            </a:r>
            <a:r>
              <a:rPr lang="pt-BR" dirty="0" smtClean="0"/>
              <a:t>(</a:t>
            </a:r>
            <a:r>
              <a:rPr lang="pt-BR" dirty="0" err="1" smtClean="0"/>
              <a:t>Ro</a:t>
            </a:r>
            <a:r>
              <a:rPr lang="pt-BR" dirty="0" smtClean="0"/>
              <a:t>-r)</a:t>
            </a:r>
            <a:r>
              <a:rPr lang="pt-BR" baseline="0" dirty="0" smtClean="0"/>
              <a:t> – is </a:t>
            </a:r>
            <a:r>
              <a:rPr lang="pt-BR" baseline="0" dirty="0" err="1" smtClean="0"/>
              <a:t>the</a:t>
            </a:r>
            <a:r>
              <a:rPr lang="pt-BR" baseline="0" dirty="0" smtClean="0"/>
              <a:t> </a:t>
            </a:r>
            <a:r>
              <a:rPr lang="pt-BR" baseline="0" dirty="0" err="1" smtClean="0"/>
              <a:t>Heaviside</a:t>
            </a:r>
            <a:r>
              <a:rPr lang="pt-BR" baseline="0" dirty="0" smtClean="0"/>
              <a:t>  </a:t>
            </a:r>
            <a:r>
              <a:rPr lang="pt-BR" baseline="0" dirty="0" err="1" smtClean="0"/>
              <a:t>step-function</a:t>
            </a:r>
            <a:r>
              <a:rPr lang="pt-BR" baseline="0" dirty="0" smtClean="0"/>
              <a:t> (1 </a:t>
            </a:r>
            <a:r>
              <a:rPr lang="pt-BR" baseline="0" dirty="0" err="1" smtClean="0"/>
              <a:t>at</a:t>
            </a:r>
            <a:r>
              <a:rPr lang="pt-BR" baseline="0" dirty="0" smtClean="0"/>
              <a:t> </a:t>
            </a:r>
            <a:r>
              <a:rPr lang="pt-BR" baseline="0" dirty="0" err="1" smtClean="0"/>
              <a:t>Ro</a:t>
            </a:r>
            <a:r>
              <a:rPr lang="pt-BR" baseline="0" dirty="0" smtClean="0"/>
              <a:t>&lt;r, </a:t>
            </a:r>
            <a:r>
              <a:rPr lang="pt-BR" baseline="0" dirty="0" err="1" smtClean="0"/>
              <a:t>and</a:t>
            </a:r>
            <a:r>
              <a:rPr lang="pt-BR" baseline="0" dirty="0" smtClean="0"/>
              <a:t> 0 </a:t>
            </a:r>
            <a:r>
              <a:rPr lang="pt-BR" baseline="0" dirty="0" err="1" smtClean="0"/>
              <a:t>at</a:t>
            </a:r>
            <a:r>
              <a:rPr lang="pt-BR" baseline="0" dirty="0" smtClean="0"/>
              <a:t> </a:t>
            </a:r>
            <a:r>
              <a:rPr lang="pt-BR" baseline="0" dirty="0" err="1" smtClean="0"/>
              <a:t>Ro</a:t>
            </a:r>
            <a:r>
              <a:rPr lang="pt-BR" baseline="0" dirty="0" smtClean="0"/>
              <a:t>&gt;r).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E7743E-B748-472E-9763-714AEA681B6C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Raman scattering</a:t>
            </a:r>
            <a:r>
              <a:rPr lang="en-US" baseline="0" dirty="0" smtClean="0"/>
              <a:t> directly probes the wave function of </a:t>
            </a:r>
            <a:r>
              <a:rPr lang="en-US" baseline="0" dirty="0" err="1" smtClean="0"/>
              <a:t>plasmon</a:t>
            </a:r>
            <a:r>
              <a:rPr lang="en-US" baseline="0" dirty="0" smtClean="0"/>
              <a:t>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E7743E-B748-472E-9763-714AEA681B6C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Doped periodic </a:t>
            </a:r>
            <a:r>
              <a:rPr lang="en-US" dirty="0" err="1" smtClean="0"/>
              <a:t>SLs</a:t>
            </a:r>
            <a:r>
              <a:rPr lang="en-US" dirty="0" smtClean="0"/>
              <a:t> – quasi-</a:t>
            </a:r>
            <a:r>
              <a:rPr lang="en-US" b="1" dirty="0" smtClean="0"/>
              <a:t>elastic</a:t>
            </a:r>
            <a:r>
              <a:rPr lang="en-US" dirty="0" smtClean="0"/>
              <a:t> scattering by ionized impurity mostly affects the spatial</a:t>
            </a:r>
            <a:r>
              <a:rPr lang="en-US" baseline="0" dirty="0" smtClean="0"/>
              <a:t> localization of </a:t>
            </a:r>
            <a:r>
              <a:rPr lang="en-US" baseline="0" dirty="0" err="1" smtClean="0"/>
              <a:t>plasmons</a:t>
            </a:r>
            <a:r>
              <a:rPr lang="en-US" baseline="0" dirty="0" smtClean="0"/>
              <a:t> (</a:t>
            </a:r>
            <a:r>
              <a:rPr lang="en-US" b="1" baseline="0" dirty="0" smtClean="0"/>
              <a:t>weak localization limit</a:t>
            </a:r>
            <a:r>
              <a:rPr lang="en-US" baseline="0" dirty="0" smtClean="0"/>
              <a:t>).</a:t>
            </a:r>
          </a:p>
          <a:p>
            <a:r>
              <a:rPr lang="en-US" baseline="0" dirty="0" err="1" smtClean="0"/>
              <a:t>DSLs</a:t>
            </a:r>
            <a:r>
              <a:rPr lang="en-US" baseline="0" dirty="0" smtClean="0"/>
              <a:t> – </a:t>
            </a:r>
            <a:r>
              <a:rPr lang="en-US" b="1" baseline="0" dirty="0" smtClean="0"/>
              <a:t>inelastic</a:t>
            </a:r>
            <a:r>
              <a:rPr lang="en-US" baseline="0" dirty="0" smtClean="0"/>
              <a:t> scattering by disordered potential (neutral impurity scattering) results in </a:t>
            </a:r>
            <a:r>
              <a:rPr lang="en-US" b="1" baseline="0" dirty="0" smtClean="0"/>
              <a:t>strong </a:t>
            </a:r>
            <a:r>
              <a:rPr lang="en-US" b="1" baseline="0" dirty="0" err="1" smtClean="0"/>
              <a:t>plasmon</a:t>
            </a:r>
            <a:r>
              <a:rPr lang="en-US" b="1" baseline="0" dirty="0" smtClean="0"/>
              <a:t> localization</a:t>
            </a:r>
            <a:r>
              <a:rPr lang="en-US" baseline="0" dirty="0" smtClean="0"/>
              <a:t>.</a:t>
            </a:r>
          </a:p>
          <a:p>
            <a:r>
              <a:rPr lang="en-US" baseline="0" dirty="0" smtClean="0"/>
              <a:t>T=250K  - Ro = 20 nm, </a:t>
            </a:r>
            <a:r>
              <a:rPr lang="en-US" baseline="0" dirty="0" err="1" smtClean="0"/>
              <a:t>Uo</a:t>
            </a:r>
            <a:r>
              <a:rPr lang="en-US" baseline="0" dirty="0" smtClean="0"/>
              <a:t> = 60 </a:t>
            </a:r>
            <a:r>
              <a:rPr lang="en-US" baseline="0" dirty="0" err="1" smtClean="0"/>
              <a:t>meV</a:t>
            </a:r>
            <a:r>
              <a:rPr lang="en-US" baseline="0" dirty="0" smtClean="0"/>
              <a:t>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E7743E-B748-472E-9763-714AEA681B6C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considerable influence of the disorder on the </a:t>
            </a:r>
            <a:r>
              <a:rPr lang="en-US" dirty="0" err="1" smtClean="0"/>
              <a:t>plasmon</a:t>
            </a:r>
            <a:r>
              <a:rPr lang="en-US" dirty="0" smtClean="0"/>
              <a:t> </a:t>
            </a:r>
            <a:r>
              <a:rPr lang="en-US" dirty="0" err="1" smtClean="0"/>
              <a:t>linewidth</a:t>
            </a:r>
            <a:r>
              <a:rPr lang="en-US" dirty="0" smtClean="0"/>
              <a:t> was detected for weak </a:t>
            </a:r>
            <a:r>
              <a:rPr lang="en-US" dirty="0" err="1" smtClean="0"/>
              <a:t>plasmon</a:t>
            </a:r>
            <a:r>
              <a:rPr lang="en-US" dirty="0" smtClean="0"/>
              <a:t> perturbation </a:t>
            </a:r>
            <a:r>
              <a:rPr lang="en-US" dirty="0" err="1" smtClean="0"/>
              <a:t>Lc</a:t>
            </a:r>
            <a:r>
              <a:rPr lang="en-US" dirty="0" smtClean="0"/>
              <a:t>&gt;Ro, which is the case of the doped periodic SLs studied here where the inelastic scattering of </a:t>
            </a:r>
            <a:r>
              <a:rPr lang="en-US" dirty="0" err="1" smtClean="0"/>
              <a:t>plasmons</a:t>
            </a:r>
            <a:r>
              <a:rPr lang="en-US" dirty="0" smtClean="0"/>
              <a:t> by impurity cores is weak. While, the insignificant effect of disorder on the </a:t>
            </a:r>
            <a:r>
              <a:rPr lang="en-US" dirty="0" err="1" smtClean="0"/>
              <a:t>plasmon</a:t>
            </a:r>
            <a:r>
              <a:rPr lang="en-US" dirty="0" smtClean="0"/>
              <a:t> </a:t>
            </a:r>
            <a:r>
              <a:rPr lang="en-US" dirty="0" err="1" smtClean="0"/>
              <a:t>linewidth</a:t>
            </a:r>
            <a:r>
              <a:rPr lang="en-US" dirty="0" smtClean="0"/>
              <a:t> was found in the random SLs where a strong disorder causes the </a:t>
            </a:r>
            <a:r>
              <a:rPr lang="en-US" dirty="0" err="1" smtClean="0"/>
              <a:t>plasmon</a:t>
            </a:r>
            <a:r>
              <a:rPr lang="en-US" dirty="0" smtClean="0"/>
              <a:t> localization within the length </a:t>
            </a:r>
            <a:r>
              <a:rPr lang="en-US" dirty="0" err="1" smtClean="0"/>
              <a:t>Lc</a:t>
            </a:r>
            <a:r>
              <a:rPr lang="en-US" dirty="0" smtClean="0"/>
              <a:t>&lt;R0. </a:t>
            </a:r>
            <a:r>
              <a:rPr lang="en-US" b="1" dirty="0" smtClean="0"/>
              <a:t>The independence of the </a:t>
            </a:r>
            <a:r>
              <a:rPr lang="en-US" b="1" dirty="0" err="1" smtClean="0"/>
              <a:t>plasmon</a:t>
            </a:r>
            <a:r>
              <a:rPr lang="en-US" b="1" dirty="0" smtClean="0"/>
              <a:t> damping on disorder is considered as a manifestation of the </a:t>
            </a:r>
            <a:r>
              <a:rPr lang="en-US" b="1" dirty="0" err="1" smtClean="0"/>
              <a:t>plasmon</a:t>
            </a:r>
            <a:r>
              <a:rPr lang="en-US" b="1" dirty="0" smtClean="0"/>
              <a:t> localization.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E7743E-B748-472E-9763-714AEA681B6C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characteristic features of the </a:t>
            </a:r>
            <a:r>
              <a:rPr lang="en-US" dirty="0" err="1" smtClean="0"/>
              <a:t>overdamped</a:t>
            </a:r>
            <a:r>
              <a:rPr lang="en-US" dirty="0" smtClean="0"/>
              <a:t> </a:t>
            </a:r>
            <a:r>
              <a:rPr lang="en-US" dirty="0" err="1" smtClean="0"/>
              <a:t>plasmon</a:t>
            </a:r>
            <a:r>
              <a:rPr lang="en-US" dirty="0" smtClean="0"/>
              <a:t> are: </a:t>
            </a:r>
            <a:r>
              <a:rPr lang="en-US" b="1" dirty="0" smtClean="0"/>
              <a:t>the pining of the coupled </a:t>
            </a:r>
            <a:r>
              <a:rPr lang="en-US" b="1" dirty="0" err="1" smtClean="0"/>
              <a:t>plasmon</a:t>
            </a:r>
            <a:r>
              <a:rPr lang="en-US" b="1" dirty="0" smtClean="0"/>
              <a:t>-LO phonon modes at the frequency of the TO phonon </a:t>
            </a:r>
            <a:r>
              <a:rPr lang="en-US" b="0" dirty="0" smtClean="0"/>
              <a:t>and</a:t>
            </a:r>
            <a:r>
              <a:rPr lang="en-US" b="1" dirty="0" smtClean="0"/>
              <a:t> the upward Raman line asymmetry</a:t>
            </a:r>
            <a:r>
              <a:rPr lang="en-US" dirty="0" smtClean="0"/>
              <a:t>.</a:t>
            </a:r>
          </a:p>
          <a:p>
            <a:r>
              <a:rPr lang="en-US" dirty="0" smtClean="0"/>
              <a:t>We used a fact that disorder results in </a:t>
            </a:r>
            <a:r>
              <a:rPr lang="en-US" u="sng" dirty="0" smtClean="0"/>
              <a:t>asymmetry</a:t>
            </a:r>
            <a:r>
              <a:rPr lang="en-US" dirty="0" smtClean="0"/>
              <a:t> of the Raman lines associated with the collective excitations. This asymmetry is caused  by a non-conservation of the quasi-momentum. Non-conservation of the quasi-momentum </a:t>
            </a:r>
            <a:r>
              <a:rPr lang="en-US" b="1" dirty="0" smtClean="0"/>
              <a:t>mixes modes</a:t>
            </a:r>
            <a:r>
              <a:rPr lang="en-US" dirty="0" smtClean="0"/>
              <a:t> with different </a:t>
            </a:r>
            <a:r>
              <a:rPr lang="en-US" b="1" dirty="0" smtClean="0"/>
              <a:t>k</a:t>
            </a:r>
            <a:r>
              <a:rPr lang="en-US" dirty="0" smtClean="0"/>
              <a:t>. The shape of the Raman lines depends on the </a:t>
            </a:r>
            <a:r>
              <a:rPr lang="en-US" u="sng" dirty="0" smtClean="0"/>
              <a:t>localization length</a:t>
            </a:r>
            <a:r>
              <a:rPr lang="en-US" dirty="0" smtClean="0"/>
              <a:t> and on the dispersion of the relevant excitations.</a:t>
            </a:r>
          </a:p>
          <a:p>
            <a:r>
              <a:rPr lang="en-US" dirty="0" smtClean="0"/>
              <a:t>Thus, </a:t>
            </a:r>
            <a:r>
              <a:rPr lang="en-US" b="1" dirty="0" smtClean="0"/>
              <a:t>Raman scattering directly probes a wave-function of collective excitations </a:t>
            </a:r>
            <a:r>
              <a:rPr lang="en-US" dirty="0" smtClean="0"/>
              <a:t>[Merlin].</a:t>
            </a:r>
          </a:p>
          <a:p>
            <a:r>
              <a:rPr lang="en-US" dirty="0" smtClean="0"/>
              <a:t>Considering the simple model - the phonons localized in the spheres of the diameters Li. These phonons are characterized by the frequencies Omega(</a:t>
            </a:r>
            <a:r>
              <a:rPr lang="en-US" dirty="0" err="1" smtClean="0"/>
              <a:t>i</a:t>
            </a:r>
            <a:r>
              <a:rPr lang="en-US" dirty="0" smtClean="0"/>
              <a:t>) and the </a:t>
            </a:r>
            <a:r>
              <a:rPr lang="en-US" dirty="0" err="1" smtClean="0"/>
              <a:t>dampings</a:t>
            </a:r>
            <a:r>
              <a:rPr lang="en-US" dirty="0" smtClean="0"/>
              <a:t> (homogeneous broadenings) Gamma(</a:t>
            </a:r>
            <a:r>
              <a:rPr lang="en-US" dirty="0" err="1" smtClean="0"/>
              <a:t>i</a:t>
            </a:r>
            <a:r>
              <a:rPr lang="en-US" dirty="0" smtClean="0"/>
              <a:t>) = Gamma (because of the homogeneity). In this case </a:t>
            </a:r>
            <a:r>
              <a:rPr lang="en-US" u="sng" dirty="0" smtClean="0"/>
              <a:t>the wave numbers of the phonons are determined by the sizes of the spheres rather than by the wave number of the light</a:t>
            </a:r>
            <a:r>
              <a:rPr lang="en-US" dirty="0" smtClean="0"/>
              <a:t>. Thus, the phonon modes with different wave numbers (and consequently, different frequencies) contribute to the Raman line, which therefore reflects </a:t>
            </a:r>
            <a:r>
              <a:rPr lang="en-US" b="1" dirty="0" smtClean="0"/>
              <a:t>the phonon density of states</a:t>
            </a:r>
            <a:r>
              <a:rPr lang="en-US" dirty="0" smtClean="0"/>
              <a:t>. </a:t>
            </a:r>
            <a:r>
              <a:rPr lang="en-US" dirty="0" err="1" smtClean="0"/>
              <a:t>Lp</a:t>
            </a:r>
            <a:r>
              <a:rPr lang="en-US" dirty="0" smtClean="0"/>
              <a:t> is the characteristic localization length which is determined by the </a:t>
            </a:r>
            <a:r>
              <a:rPr lang="en-US" b="1" dirty="0" smtClean="0"/>
              <a:t>Gaussian distribution</a:t>
            </a:r>
            <a:r>
              <a:rPr lang="en-US" dirty="0" smtClean="0"/>
              <a:t> of the sphere sizes.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E7743E-B748-472E-9763-714AEA681B6C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characteristic features of the </a:t>
            </a:r>
            <a:r>
              <a:rPr lang="en-US" dirty="0" err="1" smtClean="0"/>
              <a:t>overdamped</a:t>
            </a:r>
            <a:r>
              <a:rPr lang="en-US" dirty="0" smtClean="0"/>
              <a:t> </a:t>
            </a:r>
            <a:r>
              <a:rPr lang="en-US" dirty="0" err="1" smtClean="0"/>
              <a:t>plasmon</a:t>
            </a:r>
            <a:r>
              <a:rPr lang="en-US" dirty="0" smtClean="0"/>
              <a:t> (</a:t>
            </a:r>
            <a:r>
              <a:rPr lang="en-US" b="0" dirty="0" smtClean="0"/>
              <a:t>the pining of the coupled </a:t>
            </a:r>
            <a:r>
              <a:rPr lang="en-US" b="0" dirty="0" err="1" smtClean="0"/>
              <a:t>plasmon</a:t>
            </a:r>
            <a:r>
              <a:rPr lang="en-US" b="0" dirty="0" smtClean="0"/>
              <a:t>-LO phonon modes at the frequency of the TO phonon and the upward Raman line asymmetry) are clearly presented in DSLs with highest disorder.</a:t>
            </a:r>
            <a:endParaRPr 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E7743E-B748-472E-9763-714AEA681B6C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BDDF4-E3B9-43B6-9711-3B61A4DD4596}" type="datetimeFigureOut">
              <a:rPr lang="en-US" smtClean="0"/>
              <a:pPr/>
              <a:t>11/28/2009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40632B-DF97-4BFA-8350-6BC6614F528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BDDF4-E3B9-43B6-9711-3B61A4DD4596}" type="datetimeFigureOut">
              <a:rPr lang="en-US" smtClean="0"/>
              <a:pPr/>
              <a:t>11/28/2009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40632B-DF97-4BFA-8350-6BC6614F528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BDDF4-E3B9-43B6-9711-3B61A4DD4596}" type="datetimeFigureOut">
              <a:rPr lang="en-US" smtClean="0"/>
              <a:pPr/>
              <a:t>11/28/2009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40632B-DF97-4BFA-8350-6BC6614F528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BDDF4-E3B9-43B6-9711-3B61A4DD4596}" type="datetimeFigureOut">
              <a:rPr lang="en-US" smtClean="0"/>
              <a:pPr/>
              <a:t>11/28/2009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40632B-DF97-4BFA-8350-6BC6614F528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BDDF4-E3B9-43B6-9711-3B61A4DD4596}" type="datetimeFigureOut">
              <a:rPr lang="en-US" smtClean="0"/>
              <a:pPr/>
              <a:t>11/28/2009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0840632B-DF97-4BFA-8350-6BC6614F528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BDDF4-E3B9-43B6-9711-3B61A4DD4596}" type="datetimeFigureOut">
              <a:rPr lang="en-US" smtClean="0"/>
              <a:pPr/>
              <a:t>11/28/2009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40632B-DF97-4BFA-8350-6BC6614F528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BDDF4-E3B9-43B6-9711-3B61A4DD4596}" type="datetimeFigureOut">
              <a:rPr lang="en-US" smtClean="0"/>
              <a:pPr/>
              <a:t>11/28/2009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40632B-DF97-4BFA-8350-6BC6614F528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BDDF4-E3B9-43B6-9711-3B61A4DD4596}" type="datetimeFigureOut">
              <a:rPr lang="en-US" smtClean="0"/>
              <a:pPr/>
              <a:t>11/28/2009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40632B-DF97-4BFA-8350-6BC6614F528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BDDF4-E3B9-43B6-9711-3B61A4DD4596}" type="datetimeFigureOut">
              <a:rPr lang="en-US" smtClean="0"/>
              <a:pPr/>
              <a:t>11/28/2009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40632B-DF97-4BFA-8350-6BC6614F528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BDDF4-E3B9-43B6-9711-3B61A4DD4596}" type="datetimeFigureOut">
              <a:rPr lang="en-US" smtClean="0"/>
              <a:pPr/>
              <a:t>11/28/2009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40632B-DF97-4BFA-8350-6BC6614F528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en-US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BDDF4-E3B9-43B6-9711-3B61A4DD4596}" type="datetimeFigureOut">
              <a:rPr lang="en-US" smtClean="0"/>
              <a:pPr/>
              <a:t>11/28/2009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40632B-DF97-4BFA-8350-6BC6614F528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A3CBDDF4-E3B9-43B6-9711-3B61A4DD4596}" type="datetimeFigureOut">
              <a:rPr lang="en-US" smtClean="0"/>
              <a:pPr/>
              <a:t>11/28/2009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0840632B-DF97-4BFA-8350-6BC6614F528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4.vml"/><Relationship Id="rId5" Type="http://schemas.openxmlformats.org/officeDocument/2006/relationships/oleObject" Target="../embeddings/oleObject5.bin"/><Relationship Id="rId4" Type="http://schemas.openxmlformats.org/officeDocument/2006/relationships/oleObject" Target="../embeddings/oleObject4.bin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7" Type="http://schemas.openxmlformats.org/officeDocument/2006/relationships/oleObject" Target="../embeddings/oleObject8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17.jpeg"/><Relationship Id="rId5" Type="http://schemas.openxmlformats.org/officeDocument/2006/relationships/oleObject" Target="../embeddings/oleObject7.bin"/><Relationship Id="rId4" Type="http://schemas.openxmlformats.org/officeDocument/2006/relationships/oleObject" Target="../embeddings/oleObject6.bin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Relationship Id="rId4" Type="http://schemas.openxmlformats.org/officeDocument/2006/relationships/image" Target="../media/image17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2.bin"/><Relationship Id="rId3" Type="http://schemas.openxmlformats.org/officeDocument/2006/relationships/notesSlide" Target="../notesSlides/notesSlide8.xml"/><Relationship Id="rId7" Type="http://schemas.openxmlformats.org/officeDocument/2006/relationships/oleObject" Target="../embeddings/oleObject11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7.vml"/><Relationship Id="rId6" Type="http://schemas.openxmlformats.org/officeDocument/2006/relationships/oleObject" Target="../embeddings/oleObject10.bin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7" Type="http://schemas.openxmlformats.org/officeDocument/2006/relationships/oleObject" Target="../embeddings/oleObject16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8.vml"/><Relationship Id="rId6" Type="http://schemas.openxmlformats.org/officeDocument/2006/relationships/oleObject" Target="../embeddings/oleObject15.bin"/><Relationship Id="rId5" Type="http://schemas.openxmlformats.org/officeDocument/2006/relationships/oleObject" Target="../embeddings/oleObject14.bin"/><Relationship Id="rId4" Type="http://schemas.openxmlformats.org/officeDocument/2006/relationships/oleObject" Target="../embeddings/oleObject13.bin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0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9.emf"/><Relationship Id="rId4" Type="http://schemas.openxmlformats.org/officeDocument/2006/relationships/oleObject" Target="../embeddings/oleObject2.bin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.bin"/><Relationship Id="rId3" Type="http://schemas.openxmlformats.org/officeDocument/2006/relationships/notesSlide" Target="../notesSlides/notesSlide4.xml"/><Relationship Id="rId7" Type="http://schemas.openxmlformats.org/officeDocument/2006/relationships/image" Target="../media/image15.png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4.png"/><Relationship Id="rId11" Type="http://schemas.openxmlformats.org/officeDocument/2006/relationships/image" Target="../media/image18.png"/><Relationship Id="rId5" Type="http://schemas.openxmlformats.org/officeDocument/2006/relationships/image" Target="../media/image13.png"/><Relationship Id="rId10" Type="http://schemas.openxmlformats.org/officeDocument/2006/relationships/image" Target="../media/image17.jpeg"/><Relationship Id="rId4" Type="http://schemas.openxmlformats.org/officeDocument/2006/relationships/image" Target="../media/image12.png"/><Relationship Id="rId9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38200"/>
            <a:ext cx="8229600" cy="1371600"/>
          </a:xfrm>
        </p:spPr>
        <p:txBody>
          <a:bodyPr>
            <a:noAutofit/>
          </a:bodyPr>
          <a:lstStyle/>
          <a:p>
            <a:r>
              <a:rPr lang="pt-BR" sz="2800" dirty="0" err="1" smtClean="0">
                <a:solidFill>
                  <a:srgbClr val="002060"/>
                </a:solidFill>
              </a:rPr>
              <a:t>Delocalization-localization</a:t>
            </a:r>
            <a:r>
              <a:rPr lang="pt-BR" sz="2800" dirty="0" smtClean="0">
                <a:solidFill>
                  <a:srgbClr val="002060"/>
                </a:solidFill>
              </a:rPr>
              <a:t> </a:t>
            </a:r>
            <a:r>
              <a:rPr lang="pt-BR" sz="2800" dirty="0" err="1" smtClean="0">
                <a:solidFill>
                  <a:srgbClr val="002060"/>
                </a:solidFill>
              </a:rPr>
              <a:t>Transition</a:t>
            </a:r>
            <a:r>
              <a:rPr lang="pt-BR" sz="2800" dirty="0" smtClean="0">
                <a:solidFill>
                  <a:srgbClr val="002060"/>
                </a:solidFill>
              </a:rPr>
              <a:t> </a:t>
            </a:r>
            <a:r>
              <a:rPr lang="pt-BR" sz="2800" dirty="0" err="1" smtClean="0">
                <a:solidFill>
                  <a:srgbClr val="002060"/>
                </a:solidFill>
              </a:rPr>
              <a:t>of</a:t>
            </a:r>
            <a:r>
              <a:rPr lang="pt-BR" sz="2800" dirty="0" smtClean="0">
                <a:solidFill>
                  <a:srgbClr val="002060"/>
                </a:solidFill>
              </a:rPr>
              <a:t> </a:t>
            </a:r>
            <a:r>
              <a:rPr lang="pt-BR" sz="2800" dirty="0" err="1" smtClean="0">
                <a:solidFill>
                  <a:srgbClr val="002060"/>
                </a:solidFill>
              </a:rPr>
              <a:t>Plasmons</a:t>
            </a:r>
            <a:r>
              <a:rPr lang="pt-BR" sz="2800" dirty="0" smtClean="0">
                <a:solidFill>
                  <a:srgbClr val="002060"/>
                </a:solidFill>
              </a:rPr>
              <a:t> in </a:t>
            </a:r>
            <a:r>
              <a:rPr lang="pt-BR" sz="2800" dirty="0" err="1" smtClean="0">
                <a:solidFill>
                  <a:srgbClr val="002060"/>
                </a:solidFill>
              </a:rPr>
              <a:t>Random</a:t>
            </a:r>
            <a:r>
              <a:rPr lang="pt-BR" sz="2800" dirty="0" smtClean="0">
                <a:solidFill>
                  <a:srgbClr val="002060"/>
                </a:solidFill>
              </a:rPr>
              <a:t> </a:t>
            </a:r>
            <a:r>
              <a:rPr lang="pt-BR" sz="2800" dirty="0" err="1" smtClean="0">
                <a:solidFill>
                  <a:srgbClr val="002060"/>
                </a:solidFill>
              </a:rPr>
              <a:t>GaAs</a:t>
            </a:r>
            <a:r>
              <a:rPr lang="pt-BR" sz="2800" dirty="0" smtClean="0">
                <a:solidFill>
                  <a:srgbClr val="002060"/>
                </a:solidFill>
              </a:rPr>
              <a:t>/</a:t>
            </a:r>
            <a:r>
              <a:rPr lang="pt-BR" sz="2800" dirty="0" err="1" smtClean="0">
                <a:solidFill>
                  <a:srgbClr val="002060"/>
                </a:solidFill>
              </a:rPr>
              <a:t>AlGaAs</a:t>
            </a:r>
            <a:r>
              <a:rPr lang="pt-BR" sz="2800" dirty="0" smtClean="0">
                <a:solidFill>
                  <a:srgbClr val="002060"/>
                </a:solidFill>
              </a:rPr>
              <a:t> </a:t>
            </a:r>
            <a:r>
              <a:rPr lang="pt-BR" sz="2800" dirty="0" err="1" smtClean="0">
                <a:solidFill>
                  <a:srgbClr val="002060"/>
                </a:solidFill>
              </a:rPr>
              <a:t>Superlattices</a:t>
            </a:r>
            <a:endParaRPr lang="en-US" sz="2800" dirty="0">
              <a:solidFill>
                <a:srgbClr val="00206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362200" y="2667000"/>
            <a:ext cx="4648200" cy="32624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 err="1" smtClean="0">
                <a:solidFill>
                  <a:srgbClr val="C00000"/>
                </a:solidFill>
              </a:rPr>
              <a:t>Y.A.Pusep</a:t>
            </a:r>
            <a:endParaRPr lang="en-US" b="1" dirty="0" smtClean="0">
              <a:solidFill>
                <a:srgbClr val="C00000"/>
              </a:solidFill>
            </a:endParaRPr>
          </a:p>
          <a:p>
            <a:pPr algn="ctr"/>
            <a:endParaRPr lang="en-US" dirty="0" smtClean="0">
              <a:solidFill>
                <a:srgbClr val="C00000"/>
              </a:solidFill>
            </a:endParaRPr>
          </a:p>
          <a:p>
            <a:pPr algn="ctr"/>
            <a:r>
              <a:rPr lang="en-US" i="1" dirty="0" smtClean="0">
                <a:solidFill>
                  <a:srgbClr val="C00000"/>
                </a:solidFill>
              </a:rPr>
              <a:t>Institute of Physics of São Carlos, University of São Paulo</a:t>
            </a:r>
          </a:p>
          <a:p>
            <a:pPr algn="ctr"/>
            <a:endParaRPr lang="pt-BR" i="1" dirty="0" smtClean="0">
              <a:solidFill>
                <a:srgbClr val="C00000"/>
              </a:solidFill>
            </a:endParaRPr>
          </a:p>
          <a:p>
            <a:pPr algn="ctr"/>
            <a:r>
              <a:rPr lang="pt-BR" b="1" u="sng" dirty="0" err="1" smtClean="0">
                <a:solidFill>
                  <a:srgbClr val="C00000"/>
                </a:solidFill>
              </a:rPr>
              <a:t>Collaborators</a:t>
            </a:r>
            <a:r>
              <a:rPr lang="pt-BR" b="1" u="sng" dirty="0" smtClean="0">
                <a:solidFill>
                  <a:srgbClr val="C00000"/>
                </a:solidFill>
              </a:rPr>
              <a:t>:</a:t>
            </a:r>
          </a:p>
          <a:p>
            <a:pPr algn="ctr"/>
            <a:endParaRPr lang="pt-BR" b="1" u="sng" dirty="0" smtClean="0">
              <a:solidFill>
                <a:srgbClr val="C00000"/>
              </a:solidFill>
            </a:endParaRPr>
          </a:p>
          <a:p>
            <a:r>
              <a:rPr lang="pt-BR" sz="1600" b="1" dirty="0" err="1" smtClean="0">
                <a:solidFill>
                  <a:srgbClr val="C00000"/>
                </a:solidFill>
              </a:rPr>
              <a:t>Experiment</a:t>
            </a:r>
            <a:r>
              <a:rPr lang="pt-BR" sz="1600" dirty="0" smtClean="0">
                <a:solidFill>
                  <a:srgbClr val="C00000"/>
                </a:solidFill>
              </a:rPr>
              <a:t> – </a:t>
            </a:r>
            <a:r>
              <a:rPr lang="pt-BR" sz="1600" dirty="0" err="1" smtClean="0">
                <a:solidFill>
                  <a:srgbClr val="C00000"/>
                </a:solidFill>
              </a:rPr>
              <a:t>A.D.Rodrigues</a:t>
            </a:r>
            <a:r>
              <a:rPr lang="pt-BR" sz="1600" dirty="0" smtClean="0">
                <a:solidFill>
                  <a:srgbClr val="C00000"/>
                </a:solidFill>
              </a:rPr>
              <a:t>, </a:t>
            </a:r>
            <a:r>
              <a:rPr lang="pt-BR" sz="1600" i="1" dirty="0" smtClean="0">
                <a:solidFill>
                  <a:srgbClr val="C00000"/>
                </a:solidFill>
              </a:rPr>
              <a:t>UFSCar</a:t>
            </a:r>
            <a:r>
              <a:rPr lang="pt-BR" sz="1600" dirty="0" smtClean="0">
                <a:solidFill>
                  <a:srgbClr val="C00000"/>
                </a:solidFill>
              </a:rPr>
              <a:t>.</a:t>
            </a:r>
          </a:p>
          <a:p>
            <a:r>
              <a:rPr lang="pt-BR" sz="1600" b="1" dirty="0" err="1" smtClean="0">
                <a:solidFill>
                  <a:srgbClr val="C00000"/>
                </a:solidFill>
              </a:rPr>
              <a:t>Theory</a:t>
            </a:r>
            <a:r>
              <a:rPr lang="pt-BR" sz="1600" dirty="0" smtClean="0">
                <a:solidFill>
                  <a:srgbClr val="C00000"/>
                </a:solidFill>
              </a:rPr>
              <a:t> - </a:t>
            </a:r>
            <a:r>
              <a:rPr lang="pt-BR" sz="1600" dirty="0" err="1" smtClean="0">
                <a:solidFill>
                  <a:srgbClr val="C00000"/>
                </a:solidFill>
              </a:rPr>
              <a:t>S.S.Sokolov</a:t>
            </a:r>
            <a:r>
              <a:rPr lang="pt-BR" sz="1600" dirty="0" smtClean="0">
                <a:solidFill>
                  <a:srgbClr val="C00000"/>
                </a:solidFill>
              </a:rPr>
              <a:t>, </a:t>
            </a:r>
            <a:r>
              <a:rPr lang="pt-BR" sz="1600" i="1" dirty="0" err="1" smtClean="0">
                <a:solidFill>
                  <a:srgbClr val="C00000"/>
                </a:solidFill>
              </a:rPr>
              <a:t>B.Verkin</a:t>
            </a:r>
            <a:r>
              <a:rPr lang="pt-BR" sz="1600" i="1" dirty="0" smtClean="0">
                <a:solidFill>
                  <a:srgbClr val="C00000"/>
                </a:solidFill>
              </a:rPr>
              <a:t> </a:t>
            </a:r>
            <a:r>
              <a:rPr lang="pt-BR" sz="1600" i="1" dirty="0" err="1" smtClean="0">
                <a:solidFill>
                  <a:srgbClr val="C00000"/>
                </a:solidFill>
              </a:rPr>
              <a:t>Institute</a:t>
            </a:r>
            <a:r>
              <a:rPr lang="pt-BR" sz="1600" i="1" dirty="0" smtClean="0">
                <a:solidFill>
                  <a:srgbClr val="C00000"/>
                </a:solidFill>
              </a:rPr>
              <a:t> for </a:t>
            </a:r>
            <a:r>
              <a:rPr lang="pt-BR" sz="1600" i="1" dirty="0" err="1" smtClean="0">
                <a:solidFill>
                  <a:srgbClr val="C00000"/>
                </a:solidFill>
              </a:rPr>
              <a:t>Low-Temperature</a:t>
            </a:r>
            <a:r>
              <a:rPr lang="pt-BR" sz="1600" i="1" dirty="0" smtClean="0">
                <a:solidFill>
                  <a:srgbClr val="C00000"/>
                </a:solidFill>
              </a:rPr>
              <a:t> </a:t>
            </a:r>
            <a:r>
              <a:rPr lang="pt-BR" sz="1600" i="1" dirty="0" err="1" smtClean="0">
                <a:solidFill>
                  <a:srgbClr val="C00000"/>
                </a:solidFill>
              </a:rPr>
              <a:t>Physics</a:t>
            </a:r>
            <a:r>
              <a:rPr lang="pt-BR" sz="1600" i="1" dirty="0" smtClean="0">
                <a:solidFill>
                  <a:srgbClr val="C00000"/>
                </a:solidFill>
              </a:rPr>
              <a:t> </a:t>
            </a:r>
            <a:r>
              <a:rPr lang="pt-BR" sz="1600" i="1" dirty="0" err="1" smtClean="0">
                <a:solidFill>
                  <a:srgbClr val="C00000"/>
                </a:solidFill>
              </a:rPr>
              <a:t>and</a:t>
            </a:r>
            <a:r>
              <a:rPr lang="pt-BR" sz="1600" i="1" dirty="0" smtClean="0">
                <a:solidFill>
                  <a:srgbClr val="C00000"/>
                </a:solidFill>
              </a:rPr>
              <a:t> </a:t>
            </a:r>
            <a:r>
              <a:rPr lang="pt-BR" sz="1600" i="1" dirty="0" err="1" smtClean="0">
                <a:solidFill>
                  <a:srgbClr val="C00000"/>
                </a:solidFill>
              </a:rPr>
              <a:t>Engineering</a:t>
            </a:r>
            <a:r>
              <a:rPr lang="pt-BR" sz="1600" i="1" dirty="0" smtClean="0">
                <a:solidFill>
                  <a:srgbClr val="C00000"/>
                </a:solidFill>
              </a:rPr>
              <a:t>, </a:t>
            </a:r>
            <a:r>
              <a:rPr lang="pt-BR" sz="1600" i="1" dirty="0" err="1" smtClean="0">
                <a:solidFill>
                  <a:srgbClr val="C00000"/>
                </a:solidFill>
              </a:rPr>
              <a:t>National</a:t>
            </a:r>
            <a:r>
              <a:rPr lang="pt-BR" sz="1600" i="1" dirty="0" smtClean="0">
                <a:solidFill>
                  <a:srgbClr val="C00000"/>
                </a:solidFill>
              </a:rPr>
              <a:t> </a:t>
            </a:r>
            <a:r>
              <a:rPr lang="pt-BR" sz="1600" i="1" dirty="0" err="1" smtClean="0">
                <a:solidFill>
                  <a:srgbClr val="C00000"/>
                </a:solidFill>
              </a:rPr>
              <a:t>Academy</a:t>
            </a:r>
            <a:r>
              <a:rPr lang="pt-BR" sz="1600" i="1" dirty="0" smtClean="0">
                <a:solidFill>
                  <a:srgbClr val="C00000"/>
                </a:solidFill>
              </a:rPr>
              <a:t> </a:t>
            </a:r>
            <a:r>
              <a:rPr lang="pt-BR" sz="1600" i="1" dirty="0" err="1" smtClean="0">
                <a:solidFill>
                  <a:srgbClr val="C00000"/>
                </a:solidFill>
              </a:rPr>
              <a:t>of</a:t>
            </a:r>
            <a:r>
              <a:rPr lang="pt-BR" sz="1600" i="1" dirty="0" smtClean="0">
                <a:solidFill>
                  <a:srgbClr val="C00000"/>
                </a:solidFill>
              </a:rPr>
              <a:t> </a:t>
            </a:r>
            <a:r>
              <a:rPr lang="pt-BR" sz="1600" i="1" dirty="0" err="1" smtClean="0">
                <a:solidFill>
                  <a:srgbClr val="C00000"/>
                </a:solidFill>
              </a:rPr>
              <a:t>Sciences</a:t>
            </a:r>
            <a:r>
              <a:rPr lang="pt-BR" sz="1600" i="1" dirty="0" smtClean="0">
                <a:solidFill>
                  <a:srgbClr val="C00000"/>
                </a:solidFill>
              </a:rPr>
              <a:t> </a:t>
            </a:r>
            <a:r>
              <a:rPr lang="pt-BR" sz="1600" i="1" dirty="0" err="1" smtClean="0">
                <a:solidFill>
                  <a:srgbClr val="C00000"/>
                </a:solidFill>
              </a:rPr>
              <a:t>of</a:t>
            </a:r>
            <a:r>
              <a:rPr lang="pt-BR" sz="1600" i="1" dirty="0" smtClean="0">
                <a:solidFill>
                  <a:srgbClr val="C00000"/>
                </a:solidFill>
              </a:rPr>
              <a:t> </a:t>
            </a:r>
            <a:r>
              <a:rPr lang="pt-BR" sz="1600" i="1" dirty="0" err="1" smtClean="0">
                <a:solidFill>
                  <a:srgbClr val="C00000"/>
                </a:solidFill>
              </a:rPr>
              <a:t>Ukraine</a:t>
            </a:r>
            <a:r>
              <a:rPr lang="pt-BR" sz="1600" i="1" dirty="0" smtClean="0">
                <a:solidFill>
                  <a:srgbClr val="C00000"/>
                </a:solidFill>
              </a:rPr>
              <a:t>.</a:t>
            </a:r>
          </a:p>
          <a:p>
            <a:r>
              <a:rPr lang="pt-BR" sz="1600" b="1" dirty="0" err="1" smtClean="0">
                <a:solidFill>
                  <a:srgbClr val="C00000"/>
                </a:solidFill>
              </a:rPr>
              <a:t>Samples</a:t>
            </a:r>
            <a:r>
              <a:rPr lang="pt-BR" sz="1600" dirty="0" smtClean="0">
                <a:solidFill>
                  <a:srgbClr val="C00000"/>
                </a:solidFill>
              </a:rPr>
              <a:t> – </a:t>
            </a:r>
            <a:r>
              <a:rPr lang="pt-BR" sz="1600" dirty="0" err="1" smtClean="0">
                <a:solidFill>
                  <a:srgbClr val="C00000"/>
                </a:solidFill>
              </a:rPr>
              <a:t>H.Arakaki</a:t>
            </a:r>
            <a:r>
              <a:rPr lang="pt-BR" sz="1600" dirty="0" smtClean="0">
                <a:solidFill>
                  <a:srgbClr val="C00000"/>
                </a:solidFill>
              </a:rPr>
              <a:t>, </a:t>
            </a:r>
            <a:r>
              <a:rPr lang="pt-BR" sz="1600" dirty="0" err="1" smtClean="0">
                <a:solidFill>
                  <a:srgbClr val="C00000"/>
                </a:solidFill>
              </a:rPr>
              <a:t>C.A.</a:t>
            </a:r>
            <a:r>
              <a:rPr lang="pt-BR" sz="1600" dirty="0" smtClean="0">
                <a:solidFill>
                  <a:srgbClr val="C00000"/>
                </a:solidFill>
              </a:rPr>
              <a:t> de Souza, </a:t>
            </a:r>
            <a:r>
              <a:rPr lang="pt-BR" sz="1600" i="1" dirty="0" smtClean="0">
                <a:solidFill>
                  <a:srgbClr val="C00000"/>
                </a:solidFill>
              </a:rPr>
              <a:t>IFSC/USP</a:t>
            </a:r>
            <a:r>
              <a:rPr lang="pt-BR" sz="1600" dirty="0" smtClean="0">
                <a:solidFill>
                  <a:srgbClr val="C00000"/>
                </a:solidFill>
              </a:rPr>
              <a:t>. </a:t>
            </a:r>
            <a:endParaRPr lang="en-US" sz="1600" b="1" dirty="0">
              <a:solidFill>
                <a:srgbClr val="C00000"/>
              </a:solidFill>
            </a:endParaRP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/>
        </p:nvGraphicFramePr>
        <p:xfrm>
          <a:off x="4514850" y="3321050"/>
          <a:ext cx="114300" cy="215900"/>
        </p:xfrm>
        <a:graphic>
          <a:graphicData uri="http://schemas.openxmlformats.org/presentationml/2006/ole">
            <p:oleObj spid="_x0000_s24577" name="Equation" r:id="rId3" imgW="114120" imgH="21564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pt-BR" sz="3600" dirty="0" smtClean="0">
                <a:solidFill>
                  <a:srgbClr val="00823B"/>
                </a:solidFill>
              </a:rPr>
              <a:t>Raman </a:t>
            </a:r>
            <a:r>
              <a:rPr lang="pt-BR" sz="3600" dirty="0" err="1" smtClean="0">
                <a:solidFill>
                  <a:srgbClr val="00823B"/>
                </a:solidFill>
              </a:rPr>
              <a:t>scattering</a:t>
            </a:r>
            <a:r>
              <a:rPr lang="pt-BR" sz="3600" dirty="0" smtClean="0">
                <a:solidFill>
                  <a:srgbClr val="00823B"/>
                </a:solidFill>
              </a:rPr>
              <a:t> </a:t>
            </a:r>
            <a:r>
              <a:rPr lang="pt-BR" sz="3600" dirty="0" err="1" smtClean="0">
                <a:solidFill>
                  <a:srgbClr val="00823B"/>
                </a:solidFill>
              </a:rPr>
              <a:t>of</a:t>
            </a:r>
            <a:r>
              <a:rPr lang="pt-BR" sz="3600" dirty="0" smtClean="0">
                <a:solidFill>
                  <a:srgbClr val="00823B"/>
                </a:solidFill>
              </a:rPr>
              <a:t> </a:t>
            </a:r>
            <a:r>
              <a:rPr lang="pt-BR" sz="3600" dirty="0" err="1" smtClean="0">
                <a:solidFill>
                  <a:srgbClr val="00823B"/>
                </a:solidFill>
              </a:rPr>
              <a:t>plasmons</a:t>
            </a:r>
            <a:r>
              <a:rPr lang="pt-BR" sz="3600" dirty="0" smtClean="0">
                <a:solidFill>
                  <a:srgbClr val="00823B"/>
                </a:solidFill>
              </a:rPr>
              <a:t> in </a:t>
            </a:r>
            <a:r>
              <a:rPr lang="pt-BR" sz="3600" dirty="0" err="1" smtClean="0">
                <a:solidFill>
                  <a:srgbClr val="00823B"/>
                </a:solidFill>
              </a:rPr>
              <a:t>presence</a:t>
            </a:r>
            <a:r>
              <a:rPr lang="pt-BR" sz="3600" dirty="0" smtClean="0">
                <a:solidFill>
                  <a:srgbClr val="00823B"/>
                </a:solidFill>
              </a:rPr>
              <a:t> </a:t>
            </a:r>
            <a:r>
              <a:rPr lang="pt-BR" sz="3600" dirty="0" err="1" smtClean="0">
                <a:solidFill>
                  <a:srgbClr val="00823B"/>
                </a:solidFill>
              </a:rPr>
              <a:t>of</a:t>
            </a:r>
            <a:r>
              <a:rPr lang="pt-BR" sz="3600" dirty="0" smtClean="0">
                <a:solidFill>
                  <a:srgbClr val="00823B"/>
                </a:solidFill>
              </a:rPr>
              <a:t> </a:t>
            </a:r>
            <a:r>
              <a:rPr lang="pt-BR" sz="3600" dirty="0" err="1" smtClean="0">
                <a:solidFill>
                  <a:srgbClr val="00823B"/>
                </a:solidFill>
              </a:rPr>
              <a:t>disorder</a:t>
            </a:r>
            <a:endParaRPr lang="en-US" sz="3600" dirty="0"/>
          </a:p>
        </p:txBody>
      </p:sp>
      <p:graphicFrame>
        <p:nvGraphicFramePr>
          <p:cNvPr id="68610" name="Object 2"/>
          <p:cNvGraphicFramePr>
            <a:graphicFrameLocks noChangeAspect="1"/>
          </p:cNvGraphicFramePr>
          <p:nvPr/>
        </p:nvGraphicFramePr>
        <p:xfrm>
          <a:off x="1295400" y="2514600"/>
          <a:ext cx="6207317" cy="685800"/>
        </p:xfrm>
        <a:graphic>
          <a:graphicData uri="http://schemas.openxmlformats.org/presentationml/2006/ole">
            <p:oleObj spid="_x0000_s68610" name="Equation" r:id="rId4" imgW="3606480" imgH="533160" progId="">
              <p:embed/>
            </p:oleObj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1905000" y="1600200"/>
            <a:ext cx="505779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err="1" smtClean="0"/>
              <a:t>Non-conservation</a:t>
            </a:r>
            <a:r>
              <a:rPr lang="pt-BR" dirty="0" smtClean="0"/>
              <a:t> </a:t>
            </a:r>
            <a:r>
              <a:rPr lang="pt-BR" dirty="0" err="1" smtClean="0"/>
              <a:t>of</a:t>
            </a:r>
            <a:r>
              <a:rPr lang="pt-BR" dirty="0" smtClean="0"/>
              <a:t> quase-momentum </a:t>
            </a:r>
          </a:p>
          <a:p>
            <a:r>
              <a:rPr lang="pt-BR" dirty="0" smtClean="0"/>
              <a:t>[</a:t>
            </a:r>
            <a:r>
              <a:rPr lang="en-US" dirty="0" err="1" smtClean="0"/>
              <a:t>Yu.A.Pusep</a:t>
            </a:r>
            <a:r>
              <a:rPr lang="en-US" dirty="0" smtClean="0"/>
              <a:t>, et al.,</a:t>
            </a:r>
            <a:r>
              <a:rPr lang="en-US" i="1" dirty="0" smtClean="0"/>
              <a:t> </a:t>
            </a:r>
            <a:r>
              <a:rPr lang="en-US" i="1" dirty="0" err="1" smtClean="0"/>
              <a:t>Phys.Rev.</a:t>
            </a:r>
            <a:r>
              <a:rPr lang="en-US" dirty="0" err="1" smtClean="0"/>
              <a:t>B</a:t>
            </a:r>
            <a:r>
              <a:rPr lang="en-US" dirty="0" smtClean="0"/>
              <a:t> </a:t>
            </a:r>
            <a:r>
              <a:rPr lang="en-US" b="1" dirty="0" smtClean="0"/>
              <a:t>58</a:t>
            </a:r>
            <a:r>
              <a:rPr lang="en-US" dirty="0" smtClean="0"/>
              <a:t>, 10683 (1998)]:</a:t>
            </a:r>
          </a:p>
        </p:txBody>
      </p:sp>
      <p:graphicFrame>
        <p:nvGraphicFramePr>
          <p:cNvPr id="68611" name="Object 3"/>
          <p:cNvGraphicFramePr>
            <a:graphicFrameLocks noChangeAspect="1"/>
          </p:cNvGraphicFramePr>
          <p:nvPr/>
        </p:nvGraphicFramePr>
        <p:xfrm>
          <a:off x="2590800" y="3411538"/>
          <a:ext cx="3657600" cy="3160712"/>
        </p:xfrm>
        <a:graphic>
          <a:graphicData uri="http://schemas.openxmlformats.org/presentationml/2006/ole">
            <p:oleObj spid="_x0000_s68611" name="Graph" r:id="rId5" imgW="5252400" imgH="4539600" progId="Origin50.Graph">
              <p:embed/>
            </p:oleObj>
          </a:graphicData>
        </a:graphic>
      </p:graphicFrame>
      <p:sp>
        <p:nvSpPr>
          <p:cNvPr id="6" name="Oval 5"/>
          <p:cNvSpPr/>
          <p:nvPr/>
        </p:nvSpPr>
        <p:spPr>
          <a:xfrm>
            <a:off x="3886200" y="2514600"/>
            <a:ext cx="381000" cy="381000"/>
          </a:xfrm>
          <a:prstGeom prst="ellipse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6553200" y="2819400"/>
            <a:ext cx="381000" cy="381000"/>
          </a:xfrm>
          <a:prstGeom prst="ellipse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86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86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102" name="Object 6"/>
          <p:cNvGraphicFramePr>
            <a:graphicFrameLocks noChangeAspect="1"/>
          </p:cNvGraphicFramePr>
          <p:nvPr/>
        </p:nvGraphicFramePr>
        <p:xfrm>
          <a:off x="149225" y="1881188"/>
          <a:ext cx="4195763" cy="4741862"/>
        </p:xfrm>
        <a:graphic>
          <a:graphicData uri="http://schemas.openxmlformats.org/presentationml/2006/ole">
            <p:oleObj spid="_x0000_s4102" name="Graph" r:id="rId4" imgW="7725600" imgH="8737200" progId="Origin50.Graph">
              <p:embed/>
            </p:oleObj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838200" y="304800"/>
            <a:ext cx="3159839" cy="738664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00823B"/>
                </a:solidFill>
              </a:rPr>
              <a:t>Doped </a:t>
            </a:r>
            <a:r>
              <a:rPr lang="en-US" sz="2400" b="1" dirty="0" err="1" smtClean="0">
                <a:solidFill>
                  <a:srgbClr val="00823B"/>
                </a:solidFill>
              </a:rPr>
              <a:t>superlattices</a:t>
            </a:r>
            <a:endParaRPr lang="en-US" sz="2400" b="1" dirty="0" smtClean="0">
              <a:solidFill>
                <a:srgbClr val="00823B"/>
              </a:solidFill>
            </a:endParaRPr>
          </a:p>
          <a:p>
            <a:r>
              <a:rPr lang="en-US" b="1" dirty="0" smtClean="0">
                <a:solidFill>
                  <a:srgbClr val="00823B"/>
                </a:solidFill>
              </a:rPr>
              <a:t>(weak </a:t>
            </a:r>
            <a:r>
              <a:rPr lang="en-US" b="1" dirty="0" err="1" smtClean="0">
                <a:solidFill>
                  <a:srgbClr val="00823B"/>
                </a:solidFill>
              </a:rPr>
              <a:t>plasmon</a:t>
            </a:r>
            <a:r>
              <a:rPr lang="en-US" b="1" dirty="0" smtClean="0">
                <a:solidFill>
                  <a:srgbClr val="00823B"/>
                </a:solidFill>
              </a:rPr>
              <a:t> localization)</a:t>
            </a:r>
            <a:endParaRPr lang="en-US" b="1" dirty="0">
              <a:solidFill>
                <a:srgbClr val="00823B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876800" y="304800"/>
            <a:ext cx="3627916" cy="73866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US" sz="2400" b="1" dirty="0" smtClean="0">
                <a:solidFill>
                  <a:srgbClr val="00823B"/>
                </a:solidFill>
              </a:rPr>
              <a:t>Disordered </a:t>
            </a:r>
            <a:r>
              <a:rPr lang="en-US" sz="2400" b="1" dirty="0" err="1" smtClean="0">
                <a:solidFill>
                  <a:srgbClr val="00823B"/>
                </a:solidFill>
              </a:rPr>
              <a:t>superlattices</a:t>
            </a:r>
            <a:endParaRPr lang="en-US" sz="2400" b="1" dirty="0" smtClean="0">
              <a:solidFill>
                <a:srgbClr val="00823B"/>
              </a:solidFill>
            </a:endParaRPr>
          </a:p>
          <a:p>
            <a:r>
              <a:rPr lang="en-US" b="1" dirty="0" smtClean="0">
                <a:solidFill>
                  <a:srgbClr val="00823B"/>
                </a:solidFill>
              </a:rPr>
              <a:t>(strong </a:t>
            </a:r>
            <a:r>
              <a:rPr lang="en-US" b="1" dirty="0" err="1" smtClean="0">
                <a:solidFill>
                  <a:srgbClr val="00823B"/>
                </a:solidFill>
              </a:rPr>
              <a:t>plasmon</a:t>
            </a:r>
            <a:r>
              <a:rPr lang="en-US" b="1" dirty="0" smtClean="0">
                <a:solidFill>
                  <a:srgbClr val="00823B"/>
                </a:solidFill>
              </a:rPr>
              <a:t> localization)</a:t>
            </a:r>
            <a:endParaRPr lang="en-US" b="1" dirty="0">
              <a:solidFill>
                <a:srgbClr val="00823B"/>
              </a:solidFill>
            </a:endParaRPr>
          </a:p>
        </p:txBody>
      </p:sp>
      <p:graphicFrame>
        <p:nvGraphicFramePr>
          <p:cNvPr id="4103" name="Object 7"/>
          <p:cNvGraphicFramePr>
            <a:graphicFrameLocks noChangeAspect="1"/>
          </p:cNvGraphicFramePr>
          <p:nvPr/>
        </p:nvGraphicFramePr>
        <p:xfrm>
          <a:off x="4714875" y="1908175"/>
          <a:ext cx="4287838" cy="4702175"/>
        </p:xfrm>
        <a:graphic>
          <a:graphicData uri="http://schemas.openxmlformats.org/presentationml/2006/ole">
            <p:oleObj spid="_x0000_s4103" name="Graph" r:id="rId5" imgW="7963200" imgH="8726400" progId="Origin50.Graph">
              <p:embed/>
            </p:oleObj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1600200" y="1143000"/>
            <a:ext cx="1228221" cy="461665"/>
          </a:xfrm>
          <a:prstGeom prst="rect">
            <a:avLst/>
          </a:prstGeom>
          <a:blipFill>
            <a:blip r:embed="rId6"/>
            <a:tile tx="0" ty="0" sx="100000" sy="100000" flip="none" algn="tl"/>
          </a:blip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US" sz="2400" b="1" dirty="0" err="1" smtClean="0">
                <a:solidFill>
                  <a:srgbClr val="C00000"/>
                </a:solidFill>
              </a:rPr>
              <a:t>L</a:t>
            </a:r>
            <a:r>
              <a:rPr lang="en-US" sz="2000" b="1" dirty="0" err="1" smtClean="0">
                <a:solidFill>
                  <a:srgbClr val="C00000"/>
                </a:solidFill>
              </a:rPr>
              <a:t>c</a:t>
            </a:r>
            <a:r>
              <a:rPr lang="en-US" sz="2400" b="1" dirty="0" smtClean="0">
                <a:solidFill>
                  <a:srgbClr val="C00000"/>
                </a:solidFill>
              </a:rPr>
              <a:t>  &gt; R</a:t>
            </a:r>
            <a:r>
              <a:rPr lang="en-US" sz="1600" b="1" dirty="0" smtClean="0">
                <a:solidFill>
                  <a:srgbClr val="C00000"/>
                </a:solidFill>
              </a:rPr>
              <a:t>0</a:t>
            </a:r>
            <a:endParaRPr lang="en-US" sz="1600" b="1" dirty="0">
              <a:solidFill>
                <a:srgbClr val="C0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172200" y="1143000"/>
            <a:ext cx="1228221" cy="461665"/>
          </a:xfrm>
          <a:prstGeom prst="rect">
            <a:avLst/>
          </a:prstGeom>
          <a:blipFill>
            <a:blip r:embed="rId6"/>
            <a:tile tx="0" ty="0" sx="100000" sy="100000" flip="none" algn="tl"/>
          </a:blip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US" sz="2400" b="1" dirty="0" err="1" smtClean="0">
                <a:solidFill>
                  <a:srgbClr val="C00000"/>
                </a:solidFill>
              </a:rPr>
              <a:t>L</a:t>
            </a:r>
            <a:r>
              <a:rPr lang="en-US" sz="2000" b="1" dirty="0" err="1" smtClean="0">
                <a:solidFill>
                  <a:srgbClr val="C00000"/>
                </a:solidFill>
              </a:rPr>
              <a:t>c</a:t>
            </a:r>
            <a:r>
              <a:rPr lang="en-US" sz="2400" b="1" dirty="0" smtClean="0">
                <a:solidFill>
                  <a:srgbClr val="C00000"/>
                </a:solidFill>
              </a:rPr>
              <a:t>  &lt; R</a:t>
            </a:r>
            <a:r>
              <a:rPr lang="en-US" sz="1600" b="1" dirty="0" smtClean="0">
                <a:solidFill>
                  <a:srgbClr val="C00000"/>
                </a:solidFill>
              </a:rPr>
              <a:t>0</a:t>
            </a:r>
            <a:endParaRPr lang="en-US" sz="1600" b="1" dirty="0">
              <a:solidFill>
                <a:srgbClr val="C00000"/>
              </a:solidFill>
            </a:endParaRPr>
          </a:p>
        </p:txBody>
      </p:sp>
      <p:graphicFrame>
        <p:nvGraphicFramePr>
          <p:cNvPr id="4106" name="Object 10"/>
          <p:cNvGraphicFramePr>
            <a:graphicFrameLocks noChangeAspect="1"/>
          </p:cNvGraphicFramePr>
          <p:nvPr/>
        </p:nvGraphicFramePr>
        <p:xfrm>
          <a:off x="5410200" y="2057400"/>
          <a:ext cx="3048000" cy="3990975"/>
        </p:xfrm>
        <a:graphic>
          <a:graphicData uri="http://schemas.openxmlformats.org/presentationml/2006/ole">
            <p:oleObj spid="_x0000_s4106" name="Graph" r:id="rId7" imgW="5486400" imgH="7405200" progId="Origin50.Graph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500"/>
                                        <p:tgtEl>
                                          <p:spTgt spid="4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 animBg="1" autoUpdateAnimBg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5538" name="Object 2"/>
          <p:cNvGraphicFramePr>
            <a:graphicFrameLocks noChangeAspect="1"/>
          </p:cNvGraphicFramePr>
          <p:nvPr/>
        </p:nvGraphicFramePr>
        <p:xfrm>
          <a:off x="4648200" y="914400"/>
          <a:ext cx="3810000" cy="5427714"/>
        </p:xfrm>
        <a:graphic>
          <a:graphicData uri="http://schemas.openxmlformats.org/presentationml/2006/ole">
            <p:oleObj spid="_x0000_s65538" name="Graph" r:id="rId3" imgW="6850800" imgH="9756000" progId="Origin50.Graph">
              <p:embed/>
            </p:oleObj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1143000" y="2057400"/>
            <a:ext cx="1228221" cy="461665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US" sz="2400" b="1" dirty="0" err="1" smtClean="0">
                <a:solidFill>
                  <a:srgbClr val="C00000"/>
                </a:solidFill>
              </a:rPr>
              <a:t>L</a:t>
            </a:r>
            <a:r>
              <a:rPr lang="en-US" sz="2000" b="1" dirty="0" err="1" smtClean="0">
                <a:solidFill>
                  <a:srgbClr val="C00000"/>
                </a:solidFill>
              </a:rPr>
              <a:t>c</a:t>
            </a:r>
            <a:r>
              <a:rPr lang="en-US" sz="2400" b="1" dirty="0" smtClean="0">
                <a:solidFill>
                  <a:srgbClr val="C00000"/>
                </a:solidFill>
              </a:rPr>
              <a:t>  &gt; R</a:t>
            </a:r>
            <a:r>
              <a:rPr lang="en-US" sz="1600" b="1" dirty="0" smtClean="0">
                <a:solidFill>
                  <a:srgbClr val="C00000"/>
                </a:solidFill>
              </a:rPr>
              <a:t>0</a:t>
            </a:r>
            <a:endParaRPr lang="en-US" sz="1600" b="1" dirty="0">
              <a:solidFill>
                <a:srgbClr val="C0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295400" y="4876800"/>
            <a:ext cx="1228221" cy="461665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US" sz="2400" b="1" dirty="0" err="1" smtClean="0">
                <a:solidFill>
                  <a:srgbClr val="C00000"/>
                </a:solidFill>
              </a:rPr>
              <a:t>L</a:t>
            </a:r>
            <a:r>
              <a:rPr lang="en-US" sz="2000" b="1" dirty="0" err="1" smtClean="0">
                <a:solidFill>
                  <a:srgbClr val="C00000"/>
                </a:solidFill>
              </a:rPr>
              <a:t>c</a:t>
            </a:r>
            <a:r>
              <a:rPr lang="en-US" sz="2400" b="1" dirty="0" smtClean="0">
                <a:solidFill>
                  <a:srgbClr val="C00000"/>
                </a:solidFill>
              </a:rPr>
              <a:t>  &lt; R</a:t>
            </a:r>
            <a:r>
              <a:rPr lang="en-US" sz="1600" b="1" dirty="0" smtClean="0">
                <a:solidFill>
                  <a:srgbClr val="C00000"/>
                </a:solidFill>
              </a:rPr>
              <a:t>0</a:t>
            </a:r>
            <a:endParaRPr lang="en-US" sz="1600" b="1" dirty="0">
              <a:solidFill>
                <a:srgbClr val="C0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09600" y="1066800"/>
            <a:ext cx="3159839" cy="646331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823B"/>
                </a:solidFill>
              </a:rPr>
              <a:t>Weak </a:t>
            </a:r>
            <a:r>
              <a:rPr lang="en-US" b="1" dirty="0" err="1" smtClean="0">
                <a:solidFill>
                  <a:srgbClr val="00823B"/>
                </a:solidFill>
              </a:rPr>
              <a:t>plasmon</a:t>
            </a:r>
            <a:r>
              <a:rPr lang="en-US" b="1" dirty="0" smtClean="0">
                <a:solidFill>
                  <a:srgbClr val="00823B"/>
                </a:solidFill>
              </a:rPr>
              <a:t> localization:</a:t>
            </a:r>
          </a:p>
          <a:p>
            <a:r>
              <a:rPr lang="pt-BR" b="1" dirty="0" smtClean="0">
                <a:solidFill>
                  <a:srgbClr val="00823B"/>
                </a:solidFill>
              </a:rPr>
              <a:t>(</a:t>
            </a:r>
            <a:r>
              <a:rPr lang="pt-BR" b="1" dirty="0" err="1" smtClean="0">
                <a:solidFill>
                  <a:srgbClr val="00823B"/>
                </a:solidFill>
              </a:rPr>
              <a:t>plasmonic</a:t>
            </a:r>
            <a:r>
              <a:rPr lang="pt-BR" b="1" dirty="0" smtClean="0">
                <a:solidFill>
                  <a:srgbClr val="00823B"/>
                </a:solidFill>
              </a:rPr>
              <a:t> “metal”)</a:t>
            </a:r>
            <a:endParaRPr lang="en-US" b="1" dirty="0">
              <a:solidFill>
                <a:srgbClr val="00823B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85800" y="3810000"/>
            <a:ext cx="3352800" cy="646331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823B"/>
                </a:solidFill>
              </a:rPr>
              <a:t>Strong </a:t>
            </a:r>
            <a:r>
              <a:rPr lang="en-US" b="1" dirty="0" err="1" smtClean="0">
                <a:solidFill>
                  <a:srgbClr val="00823B"/>
                </a:solidFill>
              </a:rPr>
              <a:t>plasmon</a:t>
            </a:r>
            <a:r>
              <a:rPr lang="en-US" b="1" dirty="0" smtClean="0">
                <a:solidFill>
                  <a:srgbClr val="00823B"/>
                </a:solidFill>
              </a:rPr>
              <a:t> localization:</a:t>
            </a:r>
          </a:p>
          <a:p>
            <a:r>
              <a:rPr lang="pt-BR" b="1" dirty="0" smtClean="0">
                <a:solidFill>
                  <a:srgbClr val="00823B"/>
                </a:solidFill>
              </a:rPr>
              <a:t>(plasmonic “</a:t>
            </a:r>
            <a:r>
              <a:rPr lang="pt-BR" b="1" dirty="0" err="1" smtClean="0">
                <a:solidFill>
                  <a:srgbClr val="00823B"/>
                </a:solidFill>
              </a:rPr>
              <a:t>insulator</a:t>
            </a:r>
            <a:r>
              <a:rPr lang="pt-BR" b="1" dirty="0" smtClean="0">
                <a:solidFill>
                  <a:srgbClr val="00823B"/>
                </a:solidFill>
              </a:rPr>
              <a:t>”)</a:t>
            </a:r>
            <a:endParaRPr lang="en-US" b="1" dirty="0">
              <a:solidFill>
                <a:srgbClr val="00823B"/>
              </a:solidFill>
            </a:endParaRPr>
          </a:p>
        </p:txBody>
      </p:sp>
      <p:sp>
        <p:nvSpPr>
          <p:cNvPr id="7" name="Right Arrow 6"/>
          <p:cNvSpPr/>
          <p:nvPr/>
        </p:nvSpPr>
        <p:spPr>
          <a:xfrm>
            <a:off x="3048000" y="2133600"/>
            <a:ext cx="762000" cy="381000"/>
          </a:xfrm>
          <a:prstGeom prst="righ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ight Arrow 7"/>
          <p:cNvSpPr/>
          <p:nvPr/>
        </p:nvSpPr>
        <p:spPr>
          <a:xfrm>
            <a:off x="3276600" y="4953000"/>
            <a:ext cx="762000" cy="381000"/>
          </a:xfrm>
          <a:prstGeom prst="righ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457200" y="0"/>
            <a:ext cx="7924800" cy="6858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smtClean="0">
                <a:ln w="6350">
                  <a:noFill/>
                </a:ln>
                <a:solidFill>
                  <a:srgbClr val="00660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Temperature Effect</a:t>
            </a:r>
            <a:endParaRPr kumimoji="0" lang="en-US" sz="3200" b="1" i="0" u="none" strike="noStrike" kern="1200" cap="none" spc="0" normalizeH="0" baseline="0" noProof="0" dirty="0">
              <a:ln w="6350">
                <a:noFill/>
              </a:ln>
              <a:solidFill>
                <a:srgbClr val="006600"/>
              </a:solidFill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55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55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823B"/>
                </a:solidFill>
              </a:rPr>
              <a:t>Conclusions</a:t>
            </a:r>
            <a:endParaRPr lang="en-US" dirty="0">
              <a:solidFill>
                <a:srgbClr val="00823B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14400" y="2667000"/>
            <a:ext cx="7543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Delocalized </a:t>
            </a:r>
            <a:r>
              <a:rPr lang="en-US" sz="2000" b="1" dirty="0" err="1" smtClean="0"/>
              <a:t>plasmon</a:t>
            </a:r>
            <a:r>
              <a:rPr lang="en-US" sz="2000" b="1" dirty="0" smtClean="0"/>
              <a:t>: </a:t>
            </a:r>
            <a:r>
              <a:rPr lang="en-US" sz="2000" dirty="0" err="1" smtClean="0"/>
              <a:t>Lc</a:t>
            </a:r>
            <a:r>
              <a:rPr lang="en-US" sz="2000" dirty="0" smtClean="0"/>
              <a:t> &gt; Ro – the increasing disorder results in increasing </a:t>
            </a:r>
            <a:r>
              <a:rPr lang="en-US" sz="2000" dirty="0" err="1" smtClean="0"/>
              <a:t>plasmon</a:t>
            </a:r>
            <a:r>
              <a:rPr lang="en-US" sz="2000" dirty="0" smtClean="0"/>
              <a:t> </a:t>
            </a:r>
            <a:r>
              <a:rPr lang="en-US" sz="2000" dirty="0" err="1" smtClean="0"/>
              <a:t>linewidth</a:t>
            </a:r>
            <a:r>
              <a:rPr lang="en-US" sz="2000" dirty="0" smtClean="0"/>
              <a:t>;</a:t>
            </a:r>
            <a:endParaRPr lang="en-US" sz="2000" dirty="0"/>
          </a:p>
        </p:txBody>
      </p:sp>
      <p:sp>
        <p:nvSpPr>
          <p:cNvPr id="4" name="TextBox 3"/>
          <p:cNvSpPr txBox="1"/>
          <p:nvPr/>
        </p:nvSpPr>
        <p:spPr>
          <a:xfrm>
            <a:off x="914400" y="3581400"/>
            <a:ext cx="719620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Localized Plasmon: </a:t>
            </a:r>
            <a:r>
              <a:rPr lang="en-US" sz="2000" dirty="0" err="1" smtClean="0"/>
              <a:t>Lc</a:t>
            </a:r>
            <a:r>
              <a:rPr lang="en-US" sz="2000" dirty="0" smtClean="0"/>
              <a:t> &lt; Ro – no influence of the disorder on  </a:t>
            </a:r>
            <a:r>
              <a:rPr lang="en-US" sz="2000" dirty="0" err="1" smtClean="0"/>
              <a:t>plasmon</a:t>
            </a:r>
            <a:r>
              <a:rPr lang="en-US" sz="2000" dirty="0" smtClean="0"/>
              <a:t> </a:t>
            </a:r>
            <a:r>
              <a:rPr lang="en-US" sz="2000" dirty="0" err="1" smtClean="0"/>
              <a:t>linewidth</a:t>
            </a:r>
            <a:r>
              <a:rPr lang="en-US" sz="2000" dirty="0" smtClean="0"/>
              <a:t>;</a:t>
            </a:r>
            <a:endParaRPr lang="en-US" sz="2000" dirty="0"/>
          </a:p>
        </p:txBody>
      </p:sp>
      <p:sp>
        <p:nvSpPr>
          <p:cNvPr id="5" name="TextBox 4"/>
          <p:cNvSpPr txBox="1"/>
          <p:nvPr/>
        </p:nvSpPr>
        <p:spPr>
          <a:xfrm>
            <a:off x="838200" y="1752600"/>
            <a:ext cx="7467600" cy="707886"/>
          </a:xfrm>
          <a:prstGeom prst="rect">
            <a:avLst/>
          </a:prstGeom>
          <a:noFill/>
          <a:ln w="12700" cap="rnd" cmpd="sng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2000" b="1" dirty="0" smtClean="0"/>
              <a:t>The independence of the </a:t>
            </a:r>
            <a:r>
              <a:rPr lang="en-US" sz="2000" b="1" dirty="0" err="1" smtClean="0"/>
              <a:t>plasmon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linewidth</a:t>
            </a:r>
            <a:r>
              <a:rPr lang="en-US" sz="2000" b="1" dirty="0" smtClean="0"/>
              <a:t> on disorder  is the manifestation of </a:t>
            </a:r>
            <a:r>
              <a:rPr lang="en-US" sz="2000" b="1" dirty="0" err="1" smtClean="0">
                <a:solidFill>
                  <a:srgbClr val="FF0000"/>
                </a:solidFill>
              </a:rPr>
              <a:t>plasmon</a:t>
            </a:r>
            <a:r>
              <a:rPr lang="en-US" sz="2000" b="1" dirty="0" smtClean="0">
                <a:solidFill>
                  <a:srgbClr val="FF0000"/>
                </a:solidFill>
              </a:rPr>
              <a:t> localization</a:t>
            </a:r>
            <a:r>
              <a:rPr lang="en-US" sz="2000" b="1" dirty="0" smtClean="0"/>
              <a:t>.</a:t>
            </a:r>
            <a:endParaRPr lang="en-US" sz="20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914400" y="4419600"/>
            <a:ext cx="7173759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/>
            <a:r>
              <a:rPr lang="en-US" sz="2000" u="sng" dirty="0" smtClean="0"/>
              <a:t>The increasing </a:t>
            </a:r>
            <a:r>
              <a:rPr lang="en-US" sz="2000" b="1" u="sng" dirty="0" smtClean="0"/>
              <a:t>temperature</a:t>
            </a:r>
            <a:r>
              <a:rPr lang="en-US" sz="2000" u="sng" dirty="0" smtClean="0"/>
              <a:t> </a:t>
            </a:r>
            <a:r>
              <a:rPr lang="en-US" sz="2000" dirty="0" smtClean="0"/>
              <a:t>enhances the localization of the </a:t>
            </a:r>
          </a:p>
          <a:p>
            <a:pPr algn="just"/>
            <a:r>
              <a:rPr lang="en-US" sz="2000" dirty="0" smtClean="0"/>
              <a:t>weakly localized </a:t>
            </a:r>
            <a:r>
              <a:rPr lang="en-US" sz="2000" dirty="0" err="1" smtClean="0"/>
              <a:t>plasmons</a:t>
            </a:r>
            <a:r>
              <a:rPr lang="en-US" sz="2000" dirty="0" smtClean="0"/>
              <a:t>, while it causes the delocalization </a:t>
            </a:r>
          </a:p>
          <a:p>
            <a:pPr algn="just"/>
            <a:r>
              <a:rPr lang="en-US" sz="2000" dirty="0" smtClean="0"/>
              <a:t>of the strongly localized </a:t>
            </a:r>
            <a:r>
              <a:rPr lang="en-US" sz="2000" dirty="0" err="1" smtClean="0"/>
              <a:t>plasmons</a:t>
            </a:r>
            <a:r>
              <a:rPr lang="en-US" sz="2000" dirty="0" smtClean="0"/>
              <a:t>. </a:t>
            </a:r>
            <a:endParaRPr lang="en-US" sz="2000" dirty="0"/>
          </a:p>
        </p:txBody>
      </p:sp>
      <p:sp>
        <p:nvSpPr>
          <p:cNvPr id="7" name="TextBox 6"/>
          <p:cNvSpPr txBox="1"/>
          <p:nvPr/>
        </p:nvSpPr>
        <p:spPr>
          <a:xfrm>
            <a:off x="914400" y="6172200"/>
            <a:ext cx="70647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err="1" smtClean="0">
                <a:solidFill>
                  <a:srgbClr val="002060"/>
                </a:solidFill>
              </a:rPr>
              <a:t>Yu.A.Pusep</a:t>
            </a:r>
            <a:r>
              <a:rPr lang="en-US" i="1" dirty="0" smtClean="0">
                <a:solidFill>
                  <a:srgbClr val="002060"/>
                </a:solidFill>
              </a:rPr>
              <a:t>, </a:t>
            </a:r>
            <a:r>
              <a:rPr lang="en-US" i="1" dirty="0" err="1" smtClean="0">
                <a:solidFill>
                  <a:srgbClr val="002060"/>
                </a:solidFill>
              </a:rPr>
              <a:t>A.D.Rodrigues</a:t>
            </a:r>
            <a:r>
              <a:rPr lang="en-US" i="1" dirty="0" smtClean="0">
                <a:solidFill>
                  <a:srgbClr val="002060"/>
                </a:solidFill>
              </a:rPr>
              <a:t>, </a:t>
            </a:r>
            <a:r>
              <a:rPr lang="en-US" i="1" dirty="0" err="1" smtClean="0">
                <a:solidFill>
                  <a:srgbClr val="002060"/>
                </a:solidFill>
              </a:rPr>
              <a:t>S.S.Sokolov</a:t>
            </a:r>
            <a:r>
              <a:rPr lang="en-US" i="1" dirty="0" smtClean="0">
                <a:solidFill>
                  <a:srgbClr val="002060"/>
                </a:solidFill>
              </a:rPr>
              <a:t>, </a:t>
            </a:r>
            <a:r>
              <a:rPr lang="en-US" i="1" dirty="0" err="1" smtClean="0">
                <a:solidFill>
                  <a:srgbClr val="002060"/>
                </a:solidFill>
              </a:rPr>
              <a:t>Phys.Rev.B</a:t>
            </a:r>
            <a:r>
              <a:rPr lang="en-US" i="1" dirty="0" smtClean="0">
                <a:solidFill>
                  <a:srgbClr val="002060"/>
                </a:solidFill>
              </a:rPr>
              <a:t> </a:t>
            </a:r>
            <a:r>
              <a:rPr lang="en-US" b="1" i="1" dirty="0" smtClean="0">
                <a:solidFill>
                  <a:srgbClr val="002060"/>
                </a:solidFill>
              </a:rPr>
              <a:t>80</a:t>
            </a:r>
            <a:r>
              <a:rPr lang="en-US" i="1" dirty="0" smtClean="0">
                <a:solidFill>
                  <a:srgbClr val="002060"/>
                </a:solidFill>
              </a:rPr>
              <a:t>, 205307 (2009).</a:t>
            </a:r>
            <a:endParaRPr lang="en-US" i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600200"/>
            <a:ext cx="8229600" cy="3124200"/>
          </a:xfrm>
        </p:spPr>
        <p:txBody>
          <a:bodyPr/>
          <a:lstStyle/>
          <a:p>
            <a:r>
              <a:rPr lang="en-US" dirty="0" smtClean="0">
                <a:solidFill>
                  <a:srgbClr val="C00000"/>
                </a:solidFill>
              </a:rPr>
              <a:t>Thank you!</a:t>
            </a:r>
            <a:endParaRPr lang="en-US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33600" y="152400"/>
            <a:ext cx="4648200" cy="609600"/>
          </a:xfrm>
        </p:spPr>
        <p:txBody>
          <a:bodyPr>
            <a:normAutofit fontScale="90000"/>
          </a:bodyPr>
          <a:lstStyle/>
          <a:p>
            <a:r>
              <a:rPr lang="pt-BR" sz="2800" dirty="0" smtClean="0">
                <a:solidFill>
                  <a:srgbClr val="00823B"/>
                </a:solidFill>
              </a:rPr>
              <a:t>Raman </a:t>
            </a:r>
            <a:r>
              <a:rPr lang="pt-BR" sz="2800" dirty="0" err="1" smtClean="0">
                <a:solidFill>
                  <a:srgbClr val="00823B"/>
                </a:solidFill>
              </a:rPr>
              <a:t>line</a:t>
            </a:r>
            <a:r>
              <a:rPr lang="pt-BR" sz="2800" dirty="0" smtClean="0">
                <a:solidFill>
                  <a:srgbClr val="00823B"/>
                </a:solidFill>
              </a:rPr>
              <a:t> </a:t>
            </a:r>
            <a:r>
              <a:rPr lang="pt-BR" sz="2800" dirty="0" err="1" smtClean="0">
                <a:solidFill>
                  <a:srgbClr val="00823B"/>
                </a:solidFill>
              </a:rPr>
              <a:t>shapes</a:t>
            </a:r>
            <a:r>
              <a:rPr lang="pt-BR" sz="2800" dirty="0" smtClean="0">
                <a:solidFill>
                  <a:srgbClr val="00823B"/>
                </a:solidFill>
              </a:rPr>
              <a:t> (q=0)</a:t>
            </a:r>
            <a:endParaRPr lang="en-US" sz="2800" dirty="0">
              <a:solidFill>
                <a:srgbClr val="00823B"/>
              </a:solidFill>
            </a:endParaRPr>
          </a:p>
        </p:txBody>
      </p:sp>
      <p:sp>
        <p:nvSpPr>
          <p:cNvPr id="48130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48132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152400" y="762000"/>
            <a:ext cx="21082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 dirty="0" err="1" smtClean="0"/>
              <a:t>Damped</a:t>
            </a:r>
            <a:r>
              <a:rPr lang="pt-BR" b="1" dirty="0" smtClean="0"/>
              <a:t> </a:t>
            </a:r>
            <a:r>
              <a:rPr lang="pt-BR" b="1" dirty="0" err="1" smtClean="0"/>
              <a:t>plasmon</a:t>
            </a:r>
            <a:r>
              <a:rPr lang="pt-BR" sz="1400" b="1" dirty="0" smtClean="0"/>
              <a:t>:</a:t>
            </a:r>
            <a:endParaRPr lang="en-US" sz="1400" b="1" dirty="0"/>
          </a:p>
        </p:txBody>
      </p:sp>
      <p:sp>
        <p:nvSpPr>
          <p:cNvPr id="9" name="Rectangle 8"/>
          <p:cNvSpPr/>
          <p:nvPr/>
        </p:nvSpPr>
        <p:spPr>
          <a:xfrm>
            <a:off x="4648200" y="762000"/>
            <a:ext cx="25955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b="1" dirty="0" err="1" smtClean="0"/>
              <a:t>Overdamped</a:t>
            </a:r>
            <a:r>
              <a:rPr lang="pt-BR" b="1" dirty="0" smtClean="0"/>
              <a:t> </a:t>
            </a:r>
            <a:r>
              <a:rPr lang="pt-BR" b="1" dirty="0" err="1" smtClean="0"/>
              <a:t>plasmon</a:t>
            </a:r>
            <a:r>
              <a:rPr lang="pt-BR" b="1" dirty="0" smtClean="0"/>
              <a:t>:</a:t>
            </a:r>
            <a:endParaRPr lang="en-US" b="1" dirty="0"/>
          </a:p>
        </p:txBody>
      </p:sp>
      <p:sp>
        <p:nvSpPr>
          <p:cNvPr id="48134" name="Rectangle 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48133" name="Picture 5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40000" contrast="40000"/>
          </a:blip>
          <a:srcRect/>
          <a:stretch>
            <a:fillRect/>
          </a:stretch>
        </p:blipFill>
        <p:spPr bwMode="auto">
          <a:xfrm>
            <a:off x="7467600" y="762000"/>
            <a:ext cx="1352306" cy="381000"/>
          </a:xfrm>
          <a:prstGeom prst="rect">
            <a:avLst/>
          </a:prstGeom>
          <a:noFill/>
        </p:spPr>
      </p:pic>
      <p:sp>
        <p:nvSpPr>
          <p:cNvPr id="48136" name="Rectangle 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632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56321" name="Picture 1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40000" contrast="40000"/>
          </a:blip>
          <a:srcRect/>
          <a:stretch>
            <a:fillRect/>
          </a:stretch>
        </p:blipFill>
        <p:spPr bwMode="auto">
          <a:xfrm>
            <a:off x="2514600" y="838200"/>
            <a:ext cx="914400" cy="372533"/>
          </a:xfrm>
          <a:prstGeom prst="rect">
            <a:avLst/>
          </a:prstGeom>
          <a:noFill/>
        </p:spPr>
      </p:pic>
      <p:graphicFrame>
        <p:nvGraphicFramePr>
          <p:cNvPr id="56323" name="Object 3"/>
          <p:cNvGraphicFramePr>
            <a:graphicFrameLocks noChangeAspect="1"/>
          </p:cNvGraphicFramePr>
          <p:nvPr/>
        </p:nvGraphicFramePr>
        <p:xfrm>
          <a:off x="1168400" y="1322388"/>
          <a:ext cx="2116138" cy="1693862"/>
        </p:xfrm>
        <a:graphic>
          <a:graphicData uri="http://schemas.openxmlformats.org/presentationml/2006/ole">
            <p:oleObj spid="_x0000_s56323" name="Graph" r:id="rId6" imgW="9547200" imgH="7657200" progId="Origin50.Graph">
              <p:embed/>
            </p:oleObj>
          </a:graphicData>
        </a:graphic>
      </p:graphicFrame>
      <p:graphicFrame>
        <p:nvGraphicFramePr>
          <p:cNvPr id="56324" name="Object 4"/>
          <p:cNvGraphicFramePr>
            <a:graphicFrameLocks noChangeAspect="1"/>
          </p:cNvGraphicFramePr>
          <p:nvPr/>
        </p:nvGraphicFramePr>
        <p:xfrm>
          <a:off x="5516563" y="1317625"/>
          <a:ext cx="2151062" cy="1724025"/>
        </p:xfrm>
        <a:graphic>
          <a:graphicData uri="http://schemas.openxmlformats.org/presentationml/2006/ole">
            <p:oleObj spid="_x0000_s56324" name="Graph" r:id="rId7" imgW="9547200" imgH="7657200" progId="Origin50.Graph">
              <p:embed/>
            </p:oleObj>
          </a:graphicData>
        </a:graphic>
      </p:graphicFrame>
      <p:sp>
        <p:nvSpPr>
          <p:cNvPr id="56326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3" name="Title 1"/>
          <p:cNvSpPr txBox="1">
            <a:spLocks/>
          </p:cNvSpPr>
          <p:nvPr/>
        </p:nvSpPr>
        <p:spPr>
          <a:xfrm>
            <a:off x="2133600" y="3276600"/>
            <a:ext cx="4648200" cy="609600"/>
          </a:xfrm>
          <a:prstGeom prst="rect">
            <a:avLst/>
          </a:prstGeom>
        </p:spPr>
        <p:txBody>
          <a:bodyPr vert="horz" anchor="ctr">
            <a:normAutofit fontScale="97500"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800" b="1" i="0" u="none" strike="noStrike" kern="1200" cap="none" spc="0" normalizeH="0" baseline="0" noProof="0" dirty="0" smtClean="0">
                <a:ln w="6350">
                  <a:noFill/>
                </a:ln>
                <a:solidFill>
                  <a:srgbClr val="00823B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Raman </a:t>
            </a:r>
            <a:r>
              <a:rPr kumimoji="0" lang="pt-BR" sz="2800" b="1" i="0" u="none" strike="noStrike" kern="1200" cap="none" spc="0" normalizeH="0" baseline="0" noProof="0" dirty="0" err="1" smtClean="0">
                <a:ln w="6350">
                  <a:noFill/>
                </a:ln>
                <a:solidFill>
                  <a:srgbClr val="00823B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line</a:t>
            </a:r>
            <a:r>
              <a:rPr kumimoji="0" lang="pt-BR" sz="2800" b="1" i="0" u="none" strike="noStrike" kern="1200" cap="none" spc="0" normalizeH="0" baseline="0" noProof="0" dirty="0" smtClean="0">
                <a:ln w="6350">
                  <a:noFill/>
                </a:ln>
                <a:solidFill>
                  <a:srgbClr val="00823B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pt-BR" sz="2800" b="1" i="0" u="none" strike="noStrike" kern="1200" cap="none" spc="0" normalizeH="0" baseline="0" noProof="0" dirty="0" err="1" smtClean="0">
                <a:ln w="6350">
                  <a:noFill/>
                </a:ln>
                <a:solidFill>
                  <a:srgbClr val="00823B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shapes</a:t>
            </a:r>
            <a:r>
              <a:rPr kumimoji="0" lang="pt-BR" sz="2800" b="1" i="0" u="none" strike="noStrike" kern="1200" cap="none" spc="0" normalizeH="0" baseline="0" noProof="0" dirty="0" smtClean="0">
                <a:ln w="6350">
                  <a:noFill/>
                </a:ln>
                <a:solidFill>
                  <a:srgbClr val="00823B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(q≠0)</a:t>
            </a:r>
            <a:endParaRPr kumimoji="0" lang="en-US" sz="2800" b="1" i="0" u="none" strike="noStrike" kern="1200" cap="none" spc="0" normalizeH="0" baseline="0" noProof="0" dirty="0">
              <a:ln w="6350">
                <a:noFill/>
              </a:ln>
              <a:solidFill>
                <a:srgbClr val="00823B"/>
              </a:solidFill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4" name="Right Arrow 23"/>
          <p:cNvSpPr/>
          <p:nvPr/>
        </p:nvSpPr>
        <p:spPr>
          <a:xfrm>
            <a:off x="3276600" y="5029200"/>
            <a:ext cx="762000" cy="381000"/>
          </a:xfrm>
          <a:prstGeom prst="righ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3" name="Object 5"/>
          <p:cNvGraphicFramePr>
            <a:graphicFrameLocks noChangeAspect="1"/>
          </p:cNvGraphicFramePr>
          <p:nvPr/>
        </p:nvGraphicFramePr>
        <p:xfrm>
          <a:off x="4572000" y="4114800"/>
          <a:ext cx="2906713" cy="2484438"/>
        </p:xfrm>
        <a:graphic>
          <a:graphicData uri="http://schemas.openxmlformats.org/presentationml/2006/ole">
            <p:oleObj spid="_x0000_s56325" name="Graph" r:id="rId8" imgW="5252400" imgH="4489200" progId="Origin50.Graph">
              <p:embed/>
            </p:oleObj>
          </a:graphicData>
        </a:graphic>
      </p:graphicFrame>
      <p:sp>
        <p:nvSpPr>
          <p:cNvPr id="26" name="TextBox 25"/>
          <p:cNvSpPr txBox="1"/>
          <p:nvPr/>
        </p:nvSpPr>
        <p:spPr>
          <a:xfrm>
            <a:off x="533400" y="4876800"/>
            <a:ext cx="254428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 dirty="0" err="1" smtClean="0"/>
              <a:t>Non-conservation</a:t>
            </a:r>
            <a:r>
              <a:rPr lang="pt-BR" b="1" dirty="0" smtClean="0"/>
              <a:t> </a:t>
            </a:r>
            <a:r>
              <a:rPr lang="pt-BR" b="1" dirty="0" err="1" smtClean="0"/>
              <a:t>of</a:t>
            </a:r>
            <a:r>
              <a:rPr lang="pt-BR" b="1" dirty="0" smtClean="0"/>
              <a:t> </a:t>
            </a:r>
          </a:p>
          <a:p>
            <a:r>
              <a:rPr lang="pt-BR" b="1" dirty="0" err="1" smtClean="0"/>
              <a:t>the</a:t>
            </a:r>
            <a:r>
              <a:rPr lang="pt-BR" b="1" dirty="0" smtClean="0"/>
              <a:t> quase-momentum:</a:t>
            </a: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subSp spid="_x0000_s56323"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6323">
                                            <p:subSp spid="_x0000_s56323"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6323">
                                            <p:subSp spid="_x0000_s56323"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48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4">
                                            <p:subSp spid="_x0000_s56324"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6324">
                                            <p:subSp spid="_x0000_s56324"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6324">
                                            <p:subSp spid="_x0000_s56324"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utoUpdateAnimBg="0"/>
      <p:bldP spid="23" grpId="0"/>
      <p:bldP spid="24" grpId="0" animBg="1" autoUpdateAnimBg="0"/>
      <p:bldP spid="2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0"/>
            <a:ext cx="6172200" cy="1020762"/>
          </a:xfrm>
        </p:spPr>
        <p:txBody>
          <a:bodyPr>
            <a:normAutofit/>
          </a:bodyPr>
          <a:lstStyle/>
          <a:p>
            <a:r>
              <a:rPr lang="en-US" sz="2400" dirty="0" smtClean="0">
                <a:solidFill>
                  <a:srgbClr val="00823B"/>
                </a:solidFill>
              </a:rPr>
              <a:t>Raman scattering in disordered </a:t>
            </a:r>
            <a:r>
              <a:rPr lang="en-US" sz="2400" dirty="0" err="1" smtClean="0">
                <a:solidFill>
                  <a:srgbClr val="00823B"/>
                </a:solidFill>
              </a:rPr>
              <a:t>GaAs</a:t>
            </a:r>
            <a:r>
              <a:rPr lang="en-US" sz="2400" dirty="0" smtClean="0">
                <a:solidFill>
                  <a:srgbClr val="00823B"/>
                </a:solidFill>
              </a:rPr>
              <a:t>/</a:t>
            </a:r>
            <a:r>
              <a:rPr lang="en-US" sz="2400" dirty="0" err="1" smtClean="0">
                <a:solidFill>
                  <a:srgbClr val="00823B"/>
                </a:solidFill>
              </a:rPr>
              <a:t>AlGaAs</a:t>
            </a:r>
            <a:r>
              <a:rPr lang="en-US" sz="2400" dirty="0" smtClean="0">
                <a:solidFill>
                  <a:srgbClr val="00823B"/>
                </a:solidFill>
              </a:rPr>
              <a:t> </a:t>
            </a:r>
            <a:r>
              <a:rPr lang="en-US" sz="2400" dirty="0" err="1" smtClean="0">
                <a:solidFill>
                  <a:srgbClr val="00823B"/>
                </a:solidFill>
              </a:rPr>
              <a:t>superlattices</a:t>
            </a:r>
            <a:endParaRPr lang="en-US" sz="2400" dirty="0">
              <a:solidFill>
                <a:srgbClr val="00823B"/>
              </a:solidFill>
            </a:endParaRPr>
          </a:p>
        </p:txBody>
      </p:sp>
      <p:graphicFrame>
        <p:nvGraphicFramePr>
          <p:cNvPr id="44034" name="Object 2"/>
          <p:cNvGraphicFramePr>
            <a:graphicFrameLocks noChangeAspect="1"/>
          </p:cNvGraphicFramePr>
          <p:nvPr/>
        </p:nvGraphicFramePr>
        <p:xfrm>
          <a:off x="0" y="1065213"/>
          <a:ext cx="4090987" cy="5792787"/>
        </p:xfrm>
        <a:graphic>
          <a:graphicData uri="http://schemas.openxmlformats.org/presentationml/2006/ole">
            <p:oleObj spid="_x0000_s69634" name="Graph" r:id="rId4" imgW="7286400" imgH="10314000" progId="Origin50.Graph">
              <p:embed/>
            </p:oleObj>
          </a:graphicData>
        </a:graphic>
      </p:graphicFrame>
      <p:graphicFrame>
        <p:nvGraphicFramePr>
          <p:cNvPr id="44035" name="Object 3"/>
          <p:cNvGraphicFramePr>
            <a:graphicFrameLocks noChangeAspect="1"/>
          </p:cNvGraphicFramePr>
          <p:nvPr/>
        </p:nvGraphicFramePr>
        <p:xfrm>
          <a:off x="4038600" y="1295400"/>
          <a:ext cx="2065817" cy="1689991"/>
        </p:xfrm>
        <a:graphic>
          <a:graphicData uri="http://schemas.openxmlformats.org/presentationml/2006/ole">
            <p:oleObj spid="_x0000_s69635" name="Graph" r:id="rId5" imgW="9799200" imgH="8017200" progId="Origin50.Graph">
              <p:embed/>
            </p:oleObj>
          </a:graphicData>
        </a:graphic>
      </p:graphicFrame>
      <p:graphicFrame>
        <p:nvGraphicFramePr>
          <p:cNvPr id="44039" name="Object 7"/>
          <p:cNvGraphicFramePr>
            <a:graphicFrameLocks noChangeAspect="1"/>
          </p:cNvGraphicFramePr>
          <p:nvPr/>
        </p:nvGraphicFramePr>
        <p:xfrm>
          <a:off x="4114800" y="3200400"/>
          <a:ext cx="2362200" cy="2824490"/>
        </p:xfrm>
        <a:graphic>
          <a:graphicData uri="http://schemas.openxmlformats.org/presentationml/2006/ole">
            <p:oleObj spid="_x0000_s69636" name="Graph" r:id="rId6" imgW="6926400" imgH="8283600" progId="Origin50.Graph">
              <p:embed/>
            </p:oleObj>
          </a:graphicData>
        </a:graphic>
      </p:graphicFrame>
      <p:graphicFrame>
        <p:nvGraphicFramePr>
          <p:cNvPr id="44040" name="Object 8"/>
          <p:cNvGraphicFramePr>
            <a:graphicFrameLocks noChangeAspect="1"/>
          </p:cNvGraphicFramePr>
          <p:nvPr/>
        </p:nvGraphicFramePr>
        <p:xfrm>
          <a:off x="6705600" y="914400"/>
          <a:ext cx="2209800" cy="3262146"/>
        </p:xfrm>
        <a:graphic>
          <a:graphicData uri="http://schemas.openxmlformats.org/presentationml/2006/ole">
            <p:oleObj spid="_x0000_s69637" name="Graph" r:id="rId7" imgW="2836800" imgH="4187520" progId="Origin50.Graph">
              <p:embed/>
            </p:oleObj>
          </a:graphicData>
        </a:graphic>
      </p:graphicFrame>
      <p:sp>
        <p:nvSpPr>
          <p:cNvPr id="7" name="Right Arrow 6"/>
          <p:cNvSpPr/>
          <p:nvPr/>
        </p:nvSpPr>
        <p:spPr>
          <a:xfrm>
            <a:off x="6248400" y="1752600"/>
            <a:ext cx="533400" cy="685800"/>
          </a:xfrm>
          <a:prstGeom prst="righ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n>
                <a:solidFill>
                  <a:srgbClr val="FF0000"/>
                </a:solidFill>
              </a:ln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40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40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40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40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40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40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006600"/>
                </a:solidFill>
              </a:rPr>
              <a:t>Criterion of Localization</a:t>
            </a:r>
            <a:endParaRPr lang="en-US" dirty="0">
              <a:solidFill>
                <a:srgbClr val="0066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04800" y="1524000"/>
            <a:ext cx="148309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b="1" dirty="0" err="1" smtClean="0"/>
              <a:t>Electrons</a:t>
            </a:r>
            <a:endParaRPr lang="en-US" sz="2400" b="1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57800" y="2743200"/>
            <a:ext cx="2743200" cy="3230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4876800" y="6248400"/>
            <a:ext cx="3656012" cy="276999"/>
          </a:xfrm>
          <a:prstGeom prst="rect">
            <a:avLst/>
          </a:prstGeom>
          <a:noFill/>
          <a:ln w="9525">
            <a:solidFill>
              <a:srgbClr val="C00000">
                <a:alpha val="70000"/>
              </a:srgbClr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1200" dirty="0" err="1"/>
              <a:t>T.F.Rosenbaum</a:t>
            </a:r>
            <a:r>
              <a:rPr lang="en-US" sz="1200" dirty="0"/>
              <a:t> </a:t>
            </a:r>
            <a:r>
              <a:rPr lang="en-US" sz="1200" i="1" dirty="0"/>
              <a:t>et  al</a:t>
            </a:r>
            <a:r>
              <a:rPr lang="en-US" sz="1200" dirty="0"/>
              <a:t>., </a:t>
            </a:r>
            <a:r>
              <a:rPr lang="en-US" sz="1200" i="1" dirty="0" err="1"/>
              <a:t>Phys.Rev.Lett</a:t>
            </a:r>
            <a:r>
              <a:rPr lang="en-US" sz="1200" dirty="0"/>
              <a:t>. </a:t>
            </a:r>
            <a:r>
              <a:rPr lang="en-US" sz="1200" b="1" dirty="0"/>
              <a:t>45</a:t>
            </a:r>
            <a:r>
              <a:rPr lang="en-US" sz="1200" dirty="0"/>
              <a:t>, 1723 (1980)</a:t>
            </a:r>
          </a:p>
        </p:txBody>
      </p:sp>
      <p:pic>
        <p:nvPicPr>
          <p:cNvPr id="10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2895600"/>
            <a:ext cx="4038600" cy="2933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Text Box 6"/>
          <p:cNvSpPr txBox="1">
            <a:spLocks noChangeArrowheads="1"/>
          </p:cNvSpPr>
          <p:nvPr/>
        </p:nvSpPr>
        <p:spPr bwMode="auto">
          <a:xfrm>
            <a:off x="762000" y="6248400"/>
            <a:ext cx="2946640" cy="276999"/>
          </a:xfrm>
          <a:prstGeom prst="rect">
            <a:avLst/>
          </a:prstGeom>
          <a:noFill/>
          <a:ln w="9525">
            <a:solidFill>
              <a:srgbClr val="C00000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200" dirty="0" err="1"/>
              <a:t>Y.Liu</a:t>
            </a:r>
            <a:r>
              <a:rPr lang="en-US" sz="1200" dirty="0"/>
              <a:t>, </a:t>
            </a:r>
            <a:r>
              <a:rPr lang="en-US" sz="1200" i="1" dirty="0"/>
              <a:t>et al.,</a:t>
            </a:r>
            <a:r>
              <a:rPr lang="en-US" sz="1200" dirty="0"/>
              <a:t> </a:t>
            </a:r>
            <a:r>
              <a:rPr lang="en-US" sz="1200" i="1" dirty="0" err="1"/>
              <a:t>Phys.Rev.Lett</a:t>
            </a:r>
            <a:r>
              <a:rPr lang="en-US" sz="1200" dirty="0"/>
              <a:t>. </a:t>
            </a:r>
            <a:r>
              <a:rPr lang="en-US" sz="1200" b="1" dirty="0"/>
              <a:t>67</a:t>
            </a:r>
            <a:r>
              <a:rPr lang="en-US" sz="1200" dirty="0"/>
              <a:t>, 2068 (1991)</a:t>
            </a:r>
          </a:p>
        </p:txBody>
      </p:sp>
      <p:sp>
        <p:nvSpPr>
          <p:cNvPr id="13" name="Rectangle 4"/>
          <p:cNvSpPr>
            <a:spLocks noChangeArrowheads="1"/>
          </p:cNvSpPr>
          <p:nvPr/>
        </p:nvSpPr>
        <p:spPr bwMode="auto">
          <a:xfrm>
            <a:off x="4876800" y="1219200"/>
            <a:ext cx="3455987" cy="366713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eaLnBrk="1" hangingPunct="1"/>
            <a:r>
              <a:rPr lang="pt-BR" sz="1800" b="1" dirty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</a:t>
            </a:r>
            <a:r>
              <a:rPr lang="pt-BR" sz="1800" b="1" dirty="0">
                <a:cs typeface="Times New Roman" pitchFamily="18" charset="0"/>
              </a:rPr>
              <a:t> (</a:t>
            </a:r>
            <a:r>
              <a:rPr lang="pt-BR" sz="1800" b="1" dirty="0">
                <a:latin typeface="Symbol" pitchFamily="18" charset="2"/>
                <a:cs typeface="Times New Roman" pitchFamily="18" charset="0"/>
              </a:rPr>
              <a:t>w = 0, </a:t>
            </a:r>
            <a:r>
              <a:rPr lang="pt-BR" sz="1800" b="1" dirty="0">
                <a:cs typeface="Times New Roman" pitchFamily="18" charset="0"/>
              </a:rPr>
              <a:t>T = 0) </a:t>
            </a:r>
            <a:r>
              <a:rPr lang="pt-BR" sz="1800" b="1" dirty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</a:t>
            </a:r>
            <a:r>
              <a:rPr lang="pt-BR" sz="1800" b="1" dirty="0">
                <a:cs typeface="Times New Roman" pitchFamily="18" charset="0"/>
              </a:rPr>
              <a:t> 0,  </a:t>
            </a:r>
            <a:r>
              <a:rPr lang="pt-BR" sz="1800" b="1" dirty="0" err="1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</a:t>
            </a:r>
            <a:r>
              <a:rPr lang="pt-BR" sz="1800" b="1" dirty="0">
                <a:cs typeface="Times New Roman" pitchFamily="18" charset="0"/>
              </a:rPr>
              <a:t>/</a:t>
            </a:r>
            <a:r>
              <a:rPr lang="pt-BR" sz="1800" b="1" dirty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</a:t>
            </a:r>
            <a:r>
              <a:rPr lang="pt-BR" sz="1800" b="1" dirty="0">
                <a:cs typeface="Times New Roman" pitchFamily="18" charset="0"/>
              </a:rPr>
              <a:t>T &lt; 0</a:t>
            </a:r>
            <a:r>
              <a:rPr lang="pt-BR" sz="1800" dirty="0">
                <a:sym typeface="Symbol" pitchFamily="18" charset="2"/>
              </a:rPr>
              <a:t>       </a:t>
            </a:r>
            <a:r>
              <a:rPr lang="en-US" sz="1800" dirty="0">
                <a:sym typeface="Symbol" pitchFamily="18" charset="2"/>
              </a:rPr>
              <a:t> </a:t>
            </a:r>
          </a:p>
        </p:txBody>
      </p:sp>
      <p:sp>
        <p:nvSpPr>
          <p:cNvPr id="14" name="Rectangle 10"/>
          <p:cNvSpPr>
            <a:spLocks noChangeArrowheads="1"/>
          </p:cNvSpPr>
          <p:nvPr/>
        </p:nvSpPr>
        <p:spPr bwMode="auto">
          <a:xfrm>
            <a:off x="4876800" y="2057400"/>
            <a:ext cx="3455987" cy="366713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eaLnBrk="1" hangingPunct="1"/>
            <a:r>
              <a:rPr lang="pt-BR" sz="1800" b="1" dirty="0">
                <a:sym typeface="Symbol" pitchFamily="18" charset="2"/>
              </a:rPr>
              <a:t></a:t>
            </a:r>
            <a:r>
              <a:rPr lang="pt-BR" sz="1800" b="1" dirty="0"/>
              <a:t> (</a:t>
            </a:r>
            <a:r>
              <a:rPr lang="pt-BR" sz="1800" b="1" dirty="0">
                <a:latin typeface="Symbol" pitchFamily="18" charset="2"/>
              </a:rPr>
              <a:t>w = 0,  </a:t>
            </a:r>
            <a:r>
              <a:rPr lang="pt-BR" sz="1800" b="1" dirty="0"/>
              <a:t>T = 0) = 0,  </a:t>
            </a:r>
            <a:r>
              <a:rPr lang="pt-BR" sz="1800" b="1" dirty="0" err="1">
                <a:sym typeface="Symbol" pitchFamily="18" charset="2"/>
              </a:rPr>
              <a:t></a:t>
            </a:r>
            <a:r>
              <a:rPr lang="pt-BR" sz="1800" b="1" dirty="0"/>
              <a:t>/</a:t>
            </a:r>
            <a:r>
              <a:rPr lang="pt-BR" sz="1800" b="1" dirty="0">
                <a:sym typeface="Symbol" pitchFamily="18" charset="2"/>
              </a:rPr>
              <a:t></a:t>
            </a:r>
            <a:r>
              <a:rPr lang="pt-BR" sz="1800" b="1" dirty="0"/>
              <a:t>T &gt; 0</a:t>
            </a:r>
            <a:r>
              <a:rPr lang="pt-BR" sz="1800" dirty="0">
                <a:sym typeface="Symbol" pitchFamily="18" charset="2"/>
              </a:rPr>
              <a:t>        </a:t>
            </a:r>
          </a:p>
        </p:txBody>
      </p:sp>
      <p:sp>
        <p:nvSpPr>
          <p:cNvPr id="15" name="Left Brace 14"/>
          <p:cNvSpPr/>
          <p:nvPr/>
        </p:nvSpPr>
        <p:spPr>
          <a:xfrm>
            <a:off x="1752600" y="1219200"/>
            <a:ext cx="304800" cy="1143000"/>
          </a:xfrm>
          <a:prstGeom prst="leftBrace">
            <a:avLst/>
          </a:prstGeom>
          <a:ln w="38100">
            <a:solidFill>
              <a:srgbClr val="00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2514600" y="1143000"/>
            <a:ext cx="204575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b="1" dirty="0" smtClean="0"/>
              <a:t>metal (</a:t>
            </a:r>
            <a:r>
              <a:rPr lang="pt-BR" sz="2400" b="1" dirty="0" err="1" smtClean="0">
                <a:solidFill>
                  <a:srgbClr val="C00000"/>
                </a:solidFill>
              </a:rPr>
              <a:t>k</a:t>
            </a:r>
            <a:r>
              <a:rPr lang="pt-BR" sz="1200" b="1" dirty="0" err="1" smtClean="0">
                <a:solidFill>
                  <a:srgbClr val="C00000"/>
                </a:solidFill>
              </a:rPr>
              <a:t>F</a:t>
            </a:r>
            <a:r>
              <a:rPr lang="pt-BR" sz="2400" b="1" dirty="0" err="1" smtClean="0">
                <a:solidFill>
                  <a:srgbClr val="C00000"/>
                </a:solidFill>
              </a:rPr>
              <a:t>l</a:t>
            </a:r>
            <a:r>
              <a:rPr lang="pt-BR" sz="2400" b="1" dirty="0" smtClean="0">
                <a:solidFill>
                  <a:srgbClr val="C00000"/>
                </a:solidFill>
              </a:rPr>
              <a:t>&gt;1</a:t>
            </a:r>
            <a:r>
              <a:rPr lang="pt-BR" sz="2400" b="1" dirty="0" smtClean="0"/>
              <a:t>):</a:t>
            </a:r>
            <a:endParaRPr lang="en-US" sz="2400" b="1" dirty="0"/>
          </a:p>
        </p:txBody>
      </p:sp>
      <p:sp>
        <p:nvSpPr>
          <p:cNvPr id="17" name="TextBox 16"/>
          <p:cNvSpPr txBox="1"/>
          <p:nvPr/>
        </p:nvSpPr>
        <p:spPr>
          <a:xfrm>
            <a:off x="2133600" y="1981200"/>
            <a:ext cx="252344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b="1" dirty="0" err="1" smtClean="0"/>
              <a:t>insulator</a:t>
            </a:r>
            <a:r>
              <a:rPr lang="pt-BR" sz="2400" b="1" dirty="0" smtClean="0"/>
              <a:t> (</a:t>
            </a:r>
            <a:r>
              <a:rPr lang="pt-BR" sz="2400" b="1" dirty="0" err="1" smtClean="0">
                <a:solidFill>
                  <a:srgbClr val="C00000"/>
                </a:solidFill>
              </a:rPr>
              <a:t>k</a:t>
            </a:r>
            <a:r>
              <a:rPr lang="pt-BR" sz="1200" b="1" dirty="0" err="1" smtClean="0">
                <a:solidFill>
                  <a:srgbClr val="C00000"/>
                </a:solidFill>
              </a:rPr>
              <a:t>F</a:t>
            </a:r>
            <a:r>
              <a:rPr lang="pt-BR" sz="2400" b="1" dirty="0" err="1" smtClean="0">
                <a:solidFill>
                  <a:srgbClr val="C00000"/>
                </a:solidFill>
              </a:rPr>
              <a:t>l</a:t>
            </a:r>
            <a:r>
              <a:rPr lang="pt-BR" sz="2400" b="1" dirty="0" smtClean="0">
                <a:solidFill>
                  <a:srgbClr val="C00000"/>
                </a:solidFill>
              </a:rPr>
              <a:t>&lt;1</a:t>
            </a:r>
            <a:r>
              <a:rPr lang="pt-BR" sz="2400" b="1" dirty="0" smtClean="0"/>
              <a:t>):</a:t>
            </a:r>
            <a:endParaRPr lang="en-US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1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err="1" smtClean="0">
                <a:solidFill>
                  <a:srgbClr val="00823B"/>
                </a:solidFill>
              </a:rPr>
              <a:t>Motivation</a:t>
            </a:r>
            <a:endParaRPr lang="en-US" dirty="0">
              <a:solidFill>
                <a:srgbClr val="00823B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505200" y="1524000"/>
            <a:ext cx="19159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C00000"/>
                </a:solidFill>
              </a:rPr>
              <a:t>Why </a:t>
            </a:r>
            <a:r>
              <a:rPr lang="en-US" b="1" dirty="0" err="1" smtClean="0">
                <a:solidFill>
                  <a:srgbClr val="C00000"/>
                </a:solidFill>
              </a:rPr>
              <a:t>plasmons</a:t>
            </a:r>
            <a:r>
              <a:rPr lang="en-US" b="1" dirty="0" smtClean="0">
                <a:solidFill>
                  <a:srgbClr val="C00000"/>
                </a:solidFill>
              </a:rPr>
              <a:t> ?</a:t>
            </a:r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133600" y="3429000"/>
            <a:ext cx="634019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u="sng" dirty="0" smtClean="0"/>
              <a:t>Advantages of optical and electrical circuits:</a:t>
            </a:r>
          </a:p>
          <a:p>
            <a:r>
              <a:rPr lang="en-US" b="1" dirty="0" smtClean="0">
                <a:solidFill>
                  <a:srgbClr val="9A0000"/>
                </a:solidFill>
              </a:rPr>
              <a:t>Fast  data transfer</a:t>
            </a:r>
            <a:r>
              <a:rPr lang="en-US" b="1" dirty="0" smtClean="0"/>
              <a:t>  by transmitting optical signals through </a:t>
            </a:r>
          </a:p>
          <a:p>
            <a:r>
              <a:rPr lang="en-US" b="1" dirty="0" smtClean="0">
                <a:solidFill>
                  <a:srgbClr val="9A0000"/>
                </a:solidFill>
              </a:rPr>
              <a:t>minuscule</a:t>
            </a:r>
            <a:r>
              <a:rPr lang="en-US" b="1" dirty="0" smtClean="0"/>
              <a:t> </a:t>
            </a:r>
            <a:r>
              <a:rPr lang="en-US" b="1" dirty="0" err="1" smtClean="0"/>
              <a:t>nanoscale</a:t>
            </a:r>
            <a:r>
              <a:rPr lang="en-US" b="1" dirty="0" smtClean="0"/>
              <a:t> structures . </a:t>
            </a:r>
            <a:endParaRPr lang="en-US" b="1" dirty="0"/>
          </a:p>
        </p:txBody>
      </p:sp>
      <p:sp>
        <p:nvSpPr>
          <p:cNvPr id="5" name="TextBox 4"/>
          <p:cNvSpPr txBox="1"/>
          <p:nvPr/>
        </p:nvSpPr>
        <p:spPr>
          <a:xfrm>
            <a:off x="2209800" y="2209800"/>
            <a:ext cx="4343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Optical fibers versus  electrical circuits. Diffraction limit.</a:t>
            </a:r>
            <a:endParaRPr lang="en-US" b="1" dirty="0"/>
          </a:p>
        </p:txBody>
      </p:sp>
      <p:sp>
        <p:nvSpPr>
          <p:cNvPr id="7" name="TextBox 6"/>
          <p:cNvSpPr txBox="1"/>
          <p:nvPr/>
        </p:nvSpPr>
        <p:spPr>
          <a:xfrm>
            <a:off x="2133600" y="5257800"/>
            <a:ext cx="62889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2060"/>
                </a:solidFill>
              </a:rPr>
              <a:t>Manipulation of </a:t>
            </a:r>
            <a:r>
              <a:rPr lang="en-US" b="1" dirty="0" err="1" smtClean="0">
                <a:solidFill>
                  <a:srgbClr val="002060"/>
                </a:solidFill>
              </a:rPr>
              <a:t>plasmons</a:t>
            </a:r>
            <a:r>
              <a:rPr lang="en-US" b="1" dirty="0" smtClean="0">
                <a:solidFill>
                  <a:srgbClr val="002060"/>
                </a:solidFill>
              </a:rPr>
              <a:t> (localization and propagation).</a:t>
            </a:r>
            <a:endParaRPr lang="en-US" b="1" dirty="0">
              <a:solidFill>
                <a:srgbClr val="002060"/>
              </a:solidFill>
            </a:endParaRPr>
          </a:p>
        </p:txBody>
      </p:sp>
      <p:sp>
        <p:nvSpPr>
          <p:cNvPr id="9" name="Right Arrow 8"/>
          <p:cNvSpPr/>
          <p:nvPr/>
        </p:nvSpPr>
        <p:spPr>
          <a:xfrm>
            <a:off x="304800" y="2286000"/>
            <a:ext cx="762000" cy="381000"/>
          </a:xfrm>
          <a:prstGeom prst="righ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ight Arrow 10"/>
          <p:cNvSpPr/>
          <p:nvPr/>
        </p:nvSpPr>
        <p:spPr>
          <a:xfrm>
            <a:off x="304800" y="3657600"/>
            <a:ext cx="762000" cy="381000"/>
          </a:xfrm>
          <a:prstGeom prst="righ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ight Arrow 11"/>
          <p:cNvSpPr/>
          <p:nvPr/>
        </p:nvSpPr>
        <p:spPr>
          <a:xfrm>
            <a:off x="381000" y="5257800"/>
            <a:ext cx="762000" cy="381000"/>
          </a:xfrm>
          <a:prstGeom prst="righ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7" grpId="0"/>
      <p:bldP spid="9" grpId="0" animBg="1"/>
      <p:bldP spid="11" grpId="0" animBg="1"/>
      <p:bldP spid="1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2060"/>
                </a:solidFill>
              </a:rPr>
              <a:t>Electrons and </a:t>
            </a:r>
            <a:r>
              <a:rPr lang="en-US" dirty="0" err="1" smtClean="0">
                <a:solidFill>
                  <a:srgbClr val="002060"/>
                </a:solidFill>
              </a:rPr>
              <a:t>Plasmons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438400" y="1524000"/>
            <a:ext cx="40799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1. Electrons: single-particle excitations</a:t>
            </a:r>
            <a:endParaRPr lang="en-US" dirty="0"/>
          </a:p>
        </p:txBody>
      </p:sp>
      <p:sp>
        <p:nvSpPr>
          <p:cNvPr id="7680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76801" name="Picture 1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20000" contrast="-30000"/>
          </a:blip>
          <a:srcRect/>
          <a:stretch>
            <a:fillRect/>
          </a:stretch>
        </p:blipFill>
        <p:spPr bwMode="auto">
          <a:xfrm>
            <a:off x="2438400" y="2209800"/>
            <a:ext cx="3771900" cy="8382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2514600" y="3429000"/>
            <a:ext cx="36808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2. </a:t>
            </a:r>
            <a:r>
              <a:rPr lang="en-US" dirty="0" err="1" smtClean="0"/>
              <a:t>Plasmons</a:t>
            </a:r>
            <a:r>
              <a:rPr lang="en-US" dirty="0" smtClean="0"/>
              <a:t>:  collective excitations</a:t>
            </a:r>
            <a:endParaRPr lang="en-US" dirty="0"/>
          </a:p>
        </p:txBody>
      </p:sp>
      <p:sp>
        <p:nvSpPr>
          <p:cNvPr id="76804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76803" name="Picture 3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30000"/>
          </a:blip>
          <a:srcRect/>
          <a:stretch>
            <a:fillRect/>
          </a:stretch>
        </p:blipFill>
        <p:spPr bwMode="auto">
          <a:xfrm>
            <a:off x="2743200" y="4114800"/>
            <a:ext cx="3678767" cy="838200"/>
          </a:xfrm>
          <a:prstGeom prst="rect">
            <a:avLst/>
          </a:prstGeom>
          <a:noFill/>
        </p:spPr>
      </p:pic>
      <p:sp>
        <p:nvSpPr>
          <p:cNvPr id="76806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76805" name="Picture 5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20000" contrast="-30000"/>
          </a:blip>
          <a:srcRect/>
          <a:stretch>
            <a:fillRect/>
          </a:stretch>
        </p:blipFill>
        <p:spPr bwMode="auto">
          <a:xfrm>
            <a:off x="3810000" y="5486400"/>
            <a:ext cx="1678405" cy="685800"/>
          </a:xfrm>
          <a:prstGeom prst="rect">
            <a:avLst/>
          </a:prstGeom>
          <a:noFill/>
        </p:spPr>
      </p:pic>
      <p:sp>
        <p:nvSpPr>
          <p:cNvPr id="76808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76807" name="Picture 7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30000" contrast="10000"/>
          </a:blip>
          <a:srcRect/>
          <a:stretch>
            <a:fillRect/>
          </a:stretch>
        </p:blipFill>
        <p:spPr bwMode="auto">
          <a:xfrm>
            <a:off x="1371600" y="5638800"/>
            <a:ext cx="1143000" cy="457200"/>
          </a:xfrm>
          <a:prstGeom prst="rect">
            <a:avLst/>
          </a:prstGeom>
          <a:noFill/>
        </p:spPr>
      </p:pic>
      <p:sp>
        <p:nvSpPr>
          <p:cNvPr id="13" name="Right Arrow 12"/>
          <p:cNvSpPr/>
          <p:nvPr/>
        </p:nvSpPr>
        <p:spPr>
          <a:xfrm>
            <a:off x="2743200" y="5638800"/>
            <a:ext cx="762000" cy="381000"/>
          </a:xfrm>
          <a:prstGeom prst="righ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810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76809" name="Picture 9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30000"/>
          </a:blip>
          <a:srcRect/>
          <a:stretch>
            <a:fillRect/>
          </a:stretch>
        </p:blipFill>
        <p:spPr bwMode="auto">
          <a:xfrm>
            <a:off x="6400800" y="5334000"/>
            <a:ext cx="2209800" cy="98015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731838"/>
          </a:xfrm>
        </p:spPr>
        <p:txBody>
          <a:bodyPr>
            <a:noAutofit/>
          </a:bodyPr>
          <a:lstStyle/>
          <a:p>
            <a:r>
              <a:rPr lang="pt-BR" sz="4400" dirty="0" err="1" smtClean="0">
                <a:solidFill>
                  <a:srgbClr val="00823B"/>
                </a:solidFill>
              </a:rPr>
              <a:t>Outline</a:t>
            </a:r>
            <a:endParaRPr lang="en-US" sz="4400" dirty="0">
              <a:solidFill>
                <a:srgbClr val="00823B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209800" y="2362200"/>
            <a:ext cx="5230919" cy="2308324"/>
          </a:xfrm>
          <a:prstGeom prst="rect">
            <a:avLst/>
          </a:prstGeom>
          <a:solidFill>
            <a:srgbClr val="FFFFFF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marL="342900" indent="-342900">
              <a:buAutoNum type="arabicPeriod"/>
            </a:pPr>
            <a:r>
              <a:rPr lang="pt-BR" b="1" dirty="0" err="1" smtClean="0">
                <a:solidFill>
                  <a:srgbClr val="002060"/>
                </a:solidFill>
              </a:rPr>
              <a:t>Random</a:t>
            </a:r>
            <a:r>
              <a:rPr lang="pt-BR" b="1" dirty="0" smtClean="0">
                <a:solidFill>
                  <a:srgbClr val="002060"/>
                </a:solidFill>
              </a:rPr>
              <a:t> </a:t>
            </a:r>
            <a:r>
              <a:rPr lang="pt-BR" b="1" dirty="0" err="1" smtClean="0">
                <a:solidFill>
                  <a:srgbClr val="002060"/>
                </a:solidFill>
              </a:rPr>
              <a:t>superlattices</a:t>
            </a:r>
            <a:endParaRPr lang="pt-BR" b="1" dirty="0" smtClean="0">
              <a:solidFill>
                <a:srgbClr val="002060"/>
              </a:solidFill>
            </a:endParaRPr>
          </a:p>
          <a:p>
            <a:pPr marL="342900" indent="-342900">
              <a:buAutoNum type="arabicPeriod"/>
            </a:pPr>
            <a:endParaRPr lang="pt-BR" dirty="0" smtClean="0">
              <a:solidFill>
                <a:srgbClr val="002060"/>
              </a:solidFill>
            </a:endParaRPr>
          </a:p>
          <a:p>
            <a:pPr marL="342900" indent="-342900">
              <a:buFontTx/>
              <a:buAutoNum type="arabicPeriod"/>
            </a:pPr>
            <a:r>
              <a:rPr lang="pt-BR" b="1" dirty="0" smtClean="0">
                <a:solidFill>
                  <a:srgbClr val="002060"/>
                </a:solidFill>
              </a:rPr>
              <a:t>Raman </a:t>
            </a:r>
            <a:r>
              <a:rPr lang="pt-BR" b="1" dirty="0" err="1" smtClean="0">
                <a:solidFill>
                  <a:srgbClr val="002060"/>
                </a:solidFill>
              </a:rPr>
              <a:t>scattering</a:t>
            </a:r>
            <a:r>
              <a:rPr lang="pt-BR" b="1" dirty="0" smtClean="0">
                <a:solidFill>
                  <a:srgbClr val="002060"/>
                </a:solidFill>
              </a:rPr>
              <a:t> </a:t>
            </a:r>
            <a:r>
              <a:rPr lang="pt-BR" b="1" dirty="0" err="1" smtClean="0">
                <a:solidFill>
                  <a:srgbClr val="002060"/>
                </a:solidFill>
              </a:rPr>
              <a:t>by</a:t>
            </a:r>
            <a:r>
              <a:rPr lang="pt-BR" b="1" dirty="0" smtClean="0">
                <a:solidFill>
                  <a:srgbClr val="002060"/>
                </a:solidFill>
              </a:rPr>
              <a:t> </a:t>
            </a:r>
            <a:r>
              <a:rPr lang="pt-BR" b="1" dirty="0" err="1" smtClean="0">
                <a:solidFill>
                  <a:srgbClr val="002060"/>
                </a:solidFill>
              </a:rPr>
              <a:t>collective</a:t>
            </a:r>
            <a:r>
              <a:rPr lang="pt-BR" b="1" dirty="0" smtClean="0">
                <a:solidFill>
                  <a:srgbClr val="002060"/>
                </a:solidFill>
              </a:rPr>
              <a:t> </a:t>
            </a:r>
            <a:r>
              <a:rPr lang="pt-BR" b="1" dirty="0" err="1" smtClean="0">
                <a:solidFill>
                  <a:srgbClr val="002060"/>
                </a:solidFill>
              </a:rPr>
              <a:t>excitations</a:t>
            </a:r>
            <a:endParaRPr lang="pt-BR" b="1" dirty="0" smtClean="0">
              <a:solidFill>
                <a:srgbClr val="002060"/>
              </a:solidFill>
            </a:endParaRPr>
          </a:p>
          <a:p>
            <a:pPr marL="342900" indent="-342900">
              <a:buAutoNum type="arabicPeriod"/>
            </a:pPr>
            <a:endParaRPr lang="pt-BR" dirty="0" smtClean="0">
              <a:solidFill>
                <a:srgbClr val="002060"/>
              </a:solidFill>
            </a:endParaRPr>
          </a:p>
          <a:p>
            <a:pPr marL="342900" indent="-342900">
              <a:buAutoNum type="arabicPeriod"/>
            </a:pPr>
            <a:r>
              <a:rPr lang="pt-BR" b="1" dirty="0" err="1" smtClean="0">
                <a:solidFill>
                  <a:srgbClr val="002060"/>
                </a:solidFill>
              </a:rPr>
              <a:t>Plasmon</a:t>
            </a:r>
            <a:r>
              <a:rPr lang="pt-BR" b="1" dirty="0" smtClean="0">
                <a:solidFill>
                  <a:srgbClr val="002060"/>
                </a:solidFill>
              </a:rPr>
              <a:t> </a:t>
            </a:r>
            <a:r>
              <a:rPr lang="pt-BR" b="1" dirty="0" err="1" smtClean="0">
                <a:solidFill>
                  <a:srgbClr val="002060"/>
                </a:solidFill>
              </a:rPr>
              <a:t>localization</a:t>
            </a:r>
            <a:r>
              <a:rPr lang="pt-BR" b="1" dirty="0" smtClean="0">
                <a:solidFill>
                  <a:srgbClr val="002060"/>
                </a:solidFill>
              </a:rPr>
              <a:t>: </a:t>
            </a:r>
            <a:r>
              <a:rPr lang="pt-BR" b="1" dirty="0" err="1" smtClean="0">
                <a:solidFill>
                  <a:srgbClr val="002060"/>
                </a:solidFill>
              </a:rPr>
              <a:t>theory</a:t>
            </a:r>
            <a:r>
              <a:rPr lang="pt-BR" b="1" dirty="0" smtClean="0">
                <a:solidFill>
                  <a:srgbClr val="002060"/>
                </a:solidFill>
              </a:rPr>
              <a:t> </a:t>
            </a:r>
            <a:r>
              <a:rPr lang="pt-BR" b="1" dirty="0" err="1" smtClean="0">
                <a:solidFill>
                  <a:srgbClr val="002060"/>
                </a:solidFill>
              </a:rPr>
              <a:t>and</a:t>
            </a:r>
            <a:r>
              <a:rPr lang="pt-BR" b="1" dirty="0" smtClean="0">
                <a:solidFill>
                  <a:srgbClr val="002060"/>
                </a:solidFill>
              </a:rPr>
              <a:t> </a:t>
            </a:r>
            <a:r>
              <a:rPr lang="pt-BR" b="1" dirty="0" err="1" smtClean="0">
                <a:solidFill>
                  <a:srgbClr val="002060"/>
                </a:solidFill>
              </a:rPr>
              <a:t>experiment</a:t>
            </a:r>
            <a:endParaRPr lang="pt-BR" b="1" dirty="0" smtClean="0">
              <a:solidFill>
                <a:srgbClr val="002060"/>
              </a:solidFill>
            </a:endParaRPr>
          </a:p>
          <a:p>
            <a:pPr marL="342900" indent="-342900">
              <a:buAutoNum type="arabicPeriod"/>
            </a:pPr>
            <a:endParaRPr lang="pt-BR" dirty="0" smtClean="0">
              <a:solidFill>
                <a:srgbClr val="002060"/>
              </a:solidFill>
            </a:endParaRPr>
          </a:p>
          <a:p>
            <a:pPr marL="342900" indent="-342900">
              <a:buAutoNum type="arabicPeriod"/>
            </a:pPr>
            <a:r>
              <a:rPr lang="pt-BR" b="1" dirty="0" err="1" smtClean="0">
                <a:solidFill>
                  <a:srgbClr val="002060"/>
                </a:solidFill>
              </a:rPr>
              <a:t>Conclusions</a:t>
            </a:r>
            <a:endParaRPr lang="pt-BR" b="1" dirty="0" smtClean="0">
              <a:solidFill>
                <a:srgbClr val="002060"/>
              </a:solidFill>
            </a:endParaRPr>
          </a:p>
          <a:p>
            <a:pPr marL="342900" indent="-342900">
              <a:buAutoNum type="arabicPeriod"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>
            <a:normAutofit/>
          </a:bodyPr>
          <a:lstStyle/>
          <a:p>
            <a:r>
              <a:rPr lang="pt-BR" sz="2400" dirty="0" err="1" smtClean="0">
                <a:solidFill>
                  <a:srgbClr val="00823B"/>
                </a:solidFill>
              </a:rPr>
              <a:t>Artificially</a:t>
            </a:r>
            <a:r>
              <a:rPr lang="pt-BR" sz="2400" dirty="0" smtClean="0">
                <a:solidFill>
                  <a:srgbClr val="00823B"/>
                </a:solidFill>
              </a:rPr>
              <a:t> </a:t>
            </a:r>
            <a:r>
              <a:rPr lang="pt-BR" sz="2400" dirty="0" err="1" smtClean="0">
                <a:solidFill>
                  <a:srgbClr val="00823B"/>
                </a:solidFill>
              </a:rPr>
              <a:t>disordered</a:t>
            </a:r>
            <a:r>
              <a:rPr lang="pt-BR" sz="2400" dirty="0" smtClean="0">
                <a:solidFill>
                  <a:srgbClr val="00823B"/>
                </a:solidFill>
              </a:rPr>
              <a:t> </a:t>
            </a:r>
            <a:r>
              <a:rPr lang="pt-BR" sz="2400" dirty="0" err="1" smtClean="0">
                <a:solidFill>
                  <a:srgbClr val="00823B"/>
                </a:solidFill>
              </a:rPr>
              <a:t>superlattices</a:t>
            </a:r>
            <a:endParaRPr lang="en-US" sz="2400" dirty="0">
              <a:solidFill>
                <a:srgbClr val="00823B"/>
              </a:solidFill>
            </a:endParaRPr>
          </a:p>
        </p:txBody>
      </p:sp>
      <p:graphicFrame>
        <p:nvGraphicFramePr>
          <p:cNvPr id="52226" name="Object 2"/>
          <p:cNvGraphicFramePr>
            <a:graphicFrameLocks noChangeAspect="1"/>
          </p:cNvGraphicFramePr>
          <p:nvPr/>
        </p:nvGraphicFramePr>
        <p:xfrm>
          <a:off x="1752600" y="1157288"/>
          <a:ext cx="5638800" cy="5060950"/>
        </p:xfrm>
        <a:graphic>
          <a:graphicData uri="http://schemas.openxmlformats.org/presentationml/2006/ole">
            <p:oleObj spid="_x0000_s52226" name="Graph" r:id="rId4" imgW="8276400" imgH="7430400" progId="Origin50.Graph">
              <p:embed/>
            </p:oleObj>
          </a:graphicData>
        </a:graphic>
      </p:graphicFrame>
      <p:pic>
        <p:nvPicPr>
          <p:cNvPr id="52227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667001" y="3352800"/>
            <a:ext cx="1828800" cy="9309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Down Arrow 4"/>
          <p:cNvSpPr/>
          <p:nvPr/>
        </p:nvSpPr>
        <p:spPr>
          <a:xfrm>
            <a:off x="2895600" y="3048000"/>
            <a:ext cx="484632" cy="304800"/>
          </a:xfrm>
          <a:prstGeom prst="downArrow">
            <a:avLst/>
          </a:prstGeom>
          <a:solidFill>
            <a:srgbClr val="0066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Down Arrow 5"/>
          <p:cNvSpPr/>
          <p:nvPr/>
        </p:nvSpPr>
        <p:spPr>
          <a:xfrm rot="10800000">
            <a:off x="3733800" y="4267200"/>
            <a:ext cx="484632" cy="304800"/>
          </a:xfrm>
          <a:prstGeom prst="downArrow">
            <a:avLst/>
          </a:prstGeom>
          <a:solidFill>
            <a:srgbClr val="0066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2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3820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006600"/>
                </a:solidFill>
              </a:rPr>
              <a:t>Criterion of Localization</a:t>
            </a:r>
            <a:endParaRPr lang="en-US" dirty="0">
              <a:solidFill>
                <a:srgbClr val="0066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52400" y="3429000"/>
            <a:ext cx="148309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b="1" dirty="0" err="1" smtClean="0">
                <a:solidFill>
                  <a:srgbClr val="002060"/>
                </a:solidFill>
              </a:rPr>
              <a:t>Electrons</a:t>
            </a:r>
            <a:endParaRPr lang="en-US" sz="2400" b="1" dirty="0">
              <a:solidFill>
                <a:srgbClr val="002060"/>
              </a:solidFill>
            </a:endParaRPr>
          </a:p>
        </p:txBody>
      </p:sp>
      <p:sp>
        <p:nvSpPr>
          <p:cNvPr id="13" name="Rectangle 4"/>
          <p:cNvSpPr>
            <a:spLocks noChangeArrowheads="1"/>
          </p:cNvSpPr>
          <p:nvPr/>
        </p:nvSpPr>
        <p:spPr bwMode="auto">
          <a:xfrm>
            <a:off x="5029200" y="2971800"/>
            <a:ext cx="3455987" cy="366713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eaLnBrk="1" hangingPunct="1"/>
            <a:r>
              <a:rPr lang="pt-BR" sz="1800" b="1" dirty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</a:t>
            </a:r>
            <a:r>
              <a:rPr lang="pt-BR" sz="1800" b="1" dirty="0">
                <a:cs typeface="Times New Roman" pitchFamily="18" charset="0"/>
              </a:rPr>
              <a:t> (</a:t>
            </a:r>
            <a:r>
              <a:rPr lang="pt-BR" sz="1800" b="1" dirty="0">
                <a:latin typeface="Symbol" pitchFamily="18" charset="2"/>
                <a:cs typeface="Times New Roman" pitchFamily="18" charset="0"/>
              </a:rPr>
              <a:t>w = 0, </a:t>
            </a:r>
            <a:r>
              <a:rPr lang="pt-BR" sz="1800" b="1" dirty="0">
                <a:cs typeface="Times New Roman" pitchFamily="18" charset="0"/>
              </a:rPr>
              <a:t>T = 0) </a:t>
            </a:r>
            <a:r>
              <a:rPr lang="pt-BR" sz="1800" b="1" dirty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</a:t>
            </a:r>
            <a:r>
              <a:rPr lang="pt-BR" sz="1800" b="1" dirty="0">
                <a:cs typeface="Times New Roman" pitchFamily="18" charset="0"/>
              </a:rPr>
              <a:t> 0,  </a:t>
            </a:r>
            <a:r>
              <a:rPr lang="pt-BR" sz="1800" b="1" dirty="0" err="1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</a:t>
            </a:r>
            <a:r>
              <a:rPr lang="pt-BR" sz="1800" b="1" dirty="0">
                <a:cs typeface="Times New Roman" pitchFamily="18" charset="0"/>
              </a:rPr>
              <a:t>/</a:t>
            </a:r>
            <a:r>
              <a:rPr lang="pt-BR" sz="1800" b="1" dirty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</a:t>
            </a:r>
            <a:r>
              <a:rPr lang="pt-BR" sz="1800" b="1" dirty="0">
                <a:cs typeface="Times New Roman" pitchFamily="18" charset="0"/>
              </a:rPr>
              <a:t>T &lt; 0</a:t>
            </a:r>
            <a:r>
              <a:rPr lang="pt-BR" sz="1800" dirty="0">
                <a:sym typeface="Symbol" pitchFamily="18" charset="2"/>
              </a:rPr>
              <a:t>       </a:t>
            </a:r>
            <a:r>
              <a:rPr lang="en-US" sz="1800" dirty="0">
                <a:sym typeface="Symbol" pitchFamily="18" charset="2"/>
              </a:rPr>
              <a:t> </a:t>
            </a:r>
          </a:p>
        </p:txBody>
      </p:sp>
      <p:sp>
        <p:nvSpPr>
          <p:cNvPr id="14" name="Rectangle 10"/>
          <p:cNvSpPr>
            <a:spLocks noChangeArrowheads="1"/>
          </p:cNvSpPr>
          <p:nvPr/>
        </p:nvSpPr>
        <p:spPr bwMode="auto">
          <a:xfrm>
            <a:off x="5029200" y="4038600"/>
            <a:ext cx="3455987" cy="366713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eaLnBrk="1" hangingPunct="1"/>
            <a:r>
              <a:rPr lang="pt-BR" sz="1800" b="1" dirty="0">
                <a:sym typeface="Symbol" pitchFamily="18" charset="2"/>
              </a:rPr>
              <a:t></a:t>
            </a:r>
            <a:r>
              <a:rPr lang="pt-BR" sz="1800" b="1" dirty="0"/>
              <a:t> (</a:t>
            </a:r>
            <a:r>
              <a:rPr lang="pt-BR" sz="1800" b="1" dirty="0">
                <a:latin typeface="Symbol" pitchFamily="18" charset="2"/>
              </a:rPr>
              <a:t>w = 0,  </a:t>
            </a:r>
            <a:r>
              <a:rPr lang="pt-BR" sz="1800" b="1" dirty="0"/>
              <a:t>T = 0) = 0,  </a:t>
            </a:r>
            <a:r>
              <a:rPr lang="pt-BR" sz="1800" b="1" dirty="0" err="1">
                <a:sym typeface="Symbol" pitchFamily="18" charset="2"/>
              </a:rPr>
              <a:t></a:t>
            </a:r>
            <a:r>
              <a:rPr lang="pt-BR" sz="1800" b="1" dirty="0"/>
              <a:t>/</a:t>
            </a:r>
            <a:r>
              <a:rPr lang="pt-BR" sz="1800" b="1" dirty="0">
                <a:sym typeface="Symbol" pitchFamily="18" charset="2"/>
              </a:rPr>
              <a:t></a:t>
            </a:r>
            <a:r>
              <a:rPr lang="pt-BR" sz="1800" b="1" dirty="0"/>
              <a:t>T &gt; 0</a:t>
            </a:r>
            <a:r>
              <a:rPr lang="pt-BR" sz="1800" dirty="0">
                <a:sym typeface="Symbol" pitchFamily="18" charset="2"/>
              </a:rPr>
              <a:t>        </a:t>
            </a:r>
          </a:p>
        </p:txBody>
      </p:sp>
      <p:sp>
        <p:nvSpPr>
          <p:cNvPr id="15" name="Left Brace 14"/>
          <p:cNvSpPr/>
          <p:nvPr/>
        </p:nvSpPr>
        <p:spPr>
          <a:xfrm>
            <a:off x="1752600" y="2895600"/>
            <a:ext cx="304800" cy="1676400"/>
          </a:xfrm>
          <a:prstGeom prst="leftBrace">
            <a:avLst>
              <a:gd name="adj1" fmla="val 0"/>
              <a:gd name="adj2" fmla="val 50000"/>
            </a:avLst>
          </a:prstGeom>
          <a:ln w="38100">
            <a:solidFill>
              <a:srgbClr val="00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2286000" y="2971800"/>
            <a:ext cx="204575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b="1" dirty="0" smtClean="0"/>
              <a:t>metal (</a:t>
            </a:r>
            <a:r>
              <a:rPr lang="pt-BR" sz="2400" b="1" dirty="0" err="1" smtClean="0">
                <a:solidFill>
                  <a:srgbClr val="C00000"/>
                </a:solidFill>
              </a:rPr>
              <a:t>k</a:t>
            </a:r>
            <a:r>
              <a:rPr lang="pt-BR" sz="1200" b="1" dirty="0" err="1" smtClean="0">
                <a:solidFill>
                  <a:srgbClr val="C00000"/>
                </a:solidFill>
              </a:rPr>
              <a:t>F</a:t>
            </a:r>
            <a:r>
              <a:rPr lang="pt-BR" sz="2400" b="1" dirty="0" err="1" smtClean="0">
                <a:solidFill>
                  <a:srgbClr val="C00000"/>
                </a:solidFill>
              </a:rPr>
              <a:t>l</a:t>
            </a:r>
            <a:r>
              <a:rPr lang="pt-BR" sz="2400" b="1" dirty="0" smtClean="0">
                <a:solidFill>
                  <a:srgbClr val="C00000"/>
                </a:solidFill>
              </a:rPr>
              <a:t>&gt;1</a:t>
            </a:r>
            <a:r>
              <a:rPr lang="pt-BR" sz="2400" b="1" dirty="0" smtClean="0"/>
              <a:t>):</a:t>
            </a:r>
            <a:endParaRPr lang="en-US" sz="2400" b="1" dirty="0"/>
          </a:p>
        </p:txBody>
      </p:sp>
      <p:sp>
        <p:nvSpPr>
          <p:cNvPr id="17" name="TextBox 16"/>
          <p:cNvSpPr txBox="1"/>
          <p:nvPr/>
        </p:nvSpPr>
        <p:spPr>
          <a:xfrm>
            <a:off x="2133600" y="4038600"/>
            <a:ext cx="252344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b="1" dirty="0" err="1" smtClean="0"/>
              <a:t>insulator</a:t>
            </a:r>
            <a:r>
              <a:rPr lang="pt-BR" sz="2400" b="1" dirty="0" smtClean="0"/>
              <a:t> (</a:t>
            </a:r>
            <a:r>
              <a:rPr lang="pt-BR" sz="2400" b="1" dirty="0" err="1" smtClean="0">
                <a:solidFill>
                  <a:srgbClr val="C00000"/>
                </a:solidFill>
              </a:rPr>
              <a:t>k</a:t>
            </a:r>
            <a:r>
              <a:rPr lang="pt-BR" sz="1200" b="1" dirty="0" err="1" smtClean="0">
                <a:solidFill>
                  <a:srgbClr val="C00000"/>
                </a:solidFill>
              </a:rPr>
              <a:t>F</a:t>
            </a:r>
            <a:r>
              <a:rPr lang="pt-BR" sz="2400" b="1" dirty="0" err="1" smtClean="0">
                <a:solidFill>
                  <a:srgbClr val="C00000"/>
                </a:solidFill>
              </a:rPr>
              <a:t>l</a:t>
            </a:r>
            <a:r>
              <a:rPr lang="pt-BR" sz="2400" b="1" dirty="0" smtClean="0">
                <a:solidFill>
                  <a:srgbClr val="C00000"/>
                </a:solidFill>
              </a:rPr>
              <a:t>&lt;1</a:t>
            </a:r>
            <a:r>
              <a:rPr lang="pt-BR" sz="2400" b="1" dirty="0" smtClean="0"/>
              <a:t>):</a:t>
            </a:r>
            <a:endParaRPr lang="en-US" sz="2400" b="1" dirty="0"/>
          </a:p>
        </p:txBody>
      </p:sp>
      <p:sp>
        <p:nvSpPr>
          <p:cNvPr id="18" name="TextBox 17"/>
          <p:cNvSpPr txBox="1"/>
          <p:nvPr/>
        </p:nvSpPr>
        <p:spPr>
          <a:xfrm>
            <a:off x="1219200" y="5715000"/>
            <a:ext cx="675216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dirty="0" err="1" smtClean="0"/>
              <a:t>Obs</a:t>
            </a:r>
            <a:r>
              <a:rPr lang="pt-BR" sz="2400" dirty="0" smtClean="0"/>
              <a:t>: </a:t>
            </a:r>
            <a:r>
              <a:rPr lang="pt-BR" sz="2400" b="1" dirty="0" smtClean="0"/>
              <a:t>l</a:t>
            </a:r>
            <a:r>
              <a:rPr lang="pt-BR" sz="2400" dirty="0" smtClean="0"/>
              <a:t> is </a:t>
            </a:r>
            <a:r>
              <a:rPr lang="pt-BR" sz="2400" dirty="0" err="1" smtClean="0"/>
              <a:t>the</a:t>
            </a:r>
            <a:r>
              <a:rPr lang="pt-BR" sz="2400" dirty="0" smtClean="0"/>
              <a:t> </a:t>
            </a:r>
            <a:r>
              <a:rPr lang="pt-BR" sz="2400" dirty="0" err="1" smtClean="0"/>
              <a:t>electron</a:t>
            </a:r>
            <a:r>
              <a:rPr lang="pt-BR" sz="2400" dirty="0" smtClean="0"/>
              <a:t> </a:t>
            </a:r>
            <a:r>
              <a:rPr lang="pt-BR" sz="2400" dirty="0" err="1" smtClean="0"/>
              <a:t>free</a:t>
            </a:r>
            <a:r>
              <a:rPr lang="pt-BR" sz="2400" dirty="0" smtClean="0"/>
              <a:t> path </a:t>
            </a:r>
            <a:r>
              <a:rPr lang="pt-BR" sz="2400" dirty="0" err="1" smtClean="0"/>
              <a:t>length</a:t>
            </a:r>
            <a:r>
              <a:rPr lang="pt-BR" sz="2400" dirty="0" smtClean="0"/>
              <a:t>, </a:t>
            </a:r>
            <a:r>
              <a:rPr lang="pt-BR" sz="2400" b="1" dirty="0" err="1" smtClean="0"/>
              <a:t>k</a:t>
            </a:r>
            <a:r>
              <a:rPr lang="pt-BR" sz="1200" b="1" dirty="0" err="1" smtClean="0"/>
              <a:t>F</a:t>
            </a:r>
            <a:r>
              <a:rPr lang="pt-BR" sz="2400" b="1" dirty="0" smtClean="0"/>
              <a:t> = 2</a:t>
            </a:r>
            <a:r>
              <a:rPr lang="el-GR" sz="2400" b="1" dirty="0" smtClean="0"/>
              <a:t>π</a:t>
            </a:r>
            <a:r>
              <a:rPr lang="pt-BR" sz="2400" b="1" dirty="0" smtClean="0"/>
              <a:t>/</a:t>
            </a:r>
            <a:r>
              <a:rPr lang="el-GR" sz="2400" b="1" dirty="0" smtClean="0"/>
              <a:t>λ</a:t>
            </a:r>
            <a:r>
              <a:rPr lang="pt-BR" sz="1200" b="1" dirty="0" smtClean="0"/>
              <a:t>e</a:t>
            </a:r>
            <a:r>
              <a:rPr lang="pt-BR" sz="2400" dirty="0" smtClean="0"/>
              <a:t>, </a:t>
            </a:r>
          </a:p>
          <a:p>
            <a:r>
              <a:rPr lang="pt-BR" sz="2400" b="1" dirty="0" smtClean="0"/>
              <a:t>            </a:t>
            </a:r>
            <a:r>
              <a:rPr lang="el-GR" sz="2400" b="1" dirty="0" smtClean="0"/>
              <a:t>λ</a:t>
            </a:r>
            <a:r>
              <a:rPr lang="pt-BR" sz="1200" b="1" dirty="0" smtClean="0"/>
              <a:t>e</a:t>
            </a:r>
            <a:r>
              <a:rPr lang="pt-BR" sz="2400" b="1" dirty="0" smtClean="0"/>
              <a:t> </a:t>
            </a:r>
            <a:r>
              <a:rPr lang="pt-BR" sz="2400" dirty="0" smtClean="0"/>
              <a:t>is </a:t>
            </a:r>
            <a:r>
              <a:rPr lang="pt-BR" sz="2400" dirty="0" err="1" smtClean="0"/>
              <a:t>the</a:t>
            </a:r>
            <a:r>
              <a:rPr lang="pt-BR" sz="2400" dirty="0" smtClean="0"/>
              <a:t> </a:t>
            </a:r>
            <a:r>
              <a:rPr lang="pt-BR" sz="2400" dirty="0" err="1" smtClean="0"/>
              <a:t>electron</a:t>
            </a:r>
            <a:r>
              <a:rPr lang="pt-BR" sz="2400" dirty="0" smtClean="0"/>
              <a:t> </a:t>
            </a:r>
            <a:r>
              <a:rPr lang="pt-BR" sz="2400" dirty="0" err="1" smtClean="0"/>
              <a:t>wavelength</a:t>
            </a:r>
            <a:r>
              <a:rPr lang="pt-BR" sz="2400" dirty="0" smtClean="0"/>
              <a:t>.</a:t>
            </a:r>
            <a:endParaRPr lang="en-US" sz="1200" dirty="0"/>
          </a:p>
        </p:txBody>
      </p:sp>
      <p:sp>
        <p:nvSpPr>
          <p:cNvPr id="19" name="Rounded Rectangle 18"/>
          <p:cNvSpPr/>
          <p:nvPr/>
        </p:nvSpPr>
        <p:spPr>
          <a:xfrm>
            <a:off x="152400" y="3429000"/>
            <a:ext cx="1524000" cy="4572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19200" y="2057400"/>
            <a:ext cx="6801862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5400" b="1" dirty="0" err="1" smtClean="0"/>
              <a:t>Criterion</a:t>
            </a:r>
            <a:r>
              <a:rPr lang="pt-BR" sz="5400" b="1" dirty="0" smtClean="0"/>
              <a:t> </a:t>
            </a:r>
            <a:r>
              <a:rPr lang="pt-BR" sz="5400" b="1" dirty="0" err="1" smtClean="0"/>
              <a:t>of</a:t>
            </a:r>
            <a:r>
              <a:rPr lang="pt-BR" sz="5400" b="1" dirty="0" smtClean="0"/>
              <a:t> </a:t>
            </a:r>
            <a:r>
              <a:rPr lang="pt-BR" sz="5400" b="1" dirty="0" err="1" smtClean="0"/>
              <a:t>Plasmon</a:t>
            </a:r>
            <a:endParaRPr lang="pt-BR" sz="5400" b="1" dirty="0" smtClean="0"/>
          </a:p>
          <a:p>
            <a:r>
              <a:rPr lang="pt-BR" sz="5400" b="1" dirty="0" err="1" smtClean="0"/>
              <a:t>localization</a:t>
            </a:r>
            <a:r>
              <a:rPr lang="pt-BR" sz="5400" b="1" dirty="0" smtClean="0"/>
              <a:t> - ?</a:t>
            </a:r>
            <a:endParaRPr lang="en-US" sz="5400" b="1" dirty="0"/>
          </a:p>
        </p:txBody>
      </p:sp>
      <p:sp>
        <p:nvSpPr>
          <p:cNvPr id="3" name="Rounded Rectangle 2"/>
          <p:cNvSpPr/>
          <p:nvPr/>
        </p:nvSpPr>
        <p:spPr>
          <a:xfrm>
            <a:off x="990600" y="1828800"/>
            <a:ext cx="7391400" cy="23622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152400"/>
            <a:ext cx="7924800" cy="685800"/>
          </a:xfrm>
        </p:spPr>
        <p:txBody>
          <a:bodyPr>
            <a:normAutofit/>
          </a:bodyPr>
          <a:lstStyle/>
          <a:p>
            <a:r>
              <a:rPr lang="en-US" sz="3200" dirty="0" smtClean="0">
                <a:solidFill>
                  <a:srgbClr val="006600"/>
                </a:solidFill>
              </a:rPr>
              <a:t>Theory of </a:t>
            </a:r>
            <a:r>
              <a:rPr lang="en-US" sz="3200" dirty="0" err="1" smtClean="0">
                <a:solidFill>
                  <a:srgbClr val="006600"/>
                </a:solidFill>
              </a:rPr>
              <a:t>plasmon</a:t>
            </a:r>
            <a:r>
              <a:rPr lang="en-US" sz="3200" dirty="0" smtClean="0">
                <a:solidFill>
                  <a:srgbClr val="006600"/>
                </a:solidFill>
              </a:rPr>
              <a:t> localization</a:t>
            </a:r>
            <a:endParaRPr lang="en-US" sz="3200" dirty="0">
              <a:solidFill>
                <a:srgbClr val="006600"/>
              </a:solidFill>
            </a:endParaRPr>
          </a:p>
        </p:txBody>
      </p:sp>
      <p:sp>
        <p:nvSpPr>
          <p:cNvPr id="43010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43012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43011" name="Picture 3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40000" contrast="40000"/>
          </a:blip>
          <a:srcRect/>
          <a:stretch>
            <a:fillRect/>
          </a:stretch>
        </p:blipFill>
        <p:spPr bwMode="auto">
          <a:xfrm>
            <a:off x="1676400" y="1066800"/>
            <a:ext cx="1143000" cy="392906"/>
          </a:xfrm>
          <a:prstGeom prst="rect">
            <a:avLst/>
          </a:prstGeom>
          <a:noFill/>
        </p:spPr>
      </p:pic>
      <p:sp>
        <p:nvSpPr>
          <p:cNvPr id="43014" name="Rectangle 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43015" name="Rectangle 7"/>
          <p:cNvSpPr>
            <a:spLocks noChangeArrowheads="1"/>
          </p:cNvSpPr>
          <p:nvPr/>
        </p:nvSpPr>
        <p:spPr bwMode="auto">
          <a:xfrm>
            <a:off x="0" y="9525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43017" name="Rectangle 9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43018" name="Rectangle 10"/>
          <p:cNvSpPr>
            <a:spLocks noChangeArrowheads="1"/>
          </p:cNvSpPr>
          <p:nvPr/>
        </p:nvSpPr>
        <p:spPr bwMode="auto">
          <a:xfrm>
            <a:off x="0" y="9525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43020" name="Rectangle 1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43019" name="Picture 11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40000" contrast="40000"/>
          </a:blip>
          <a:srcRect/>
          <a:stretch>
            <a:fillRect/>
          </a:stretch>
        </p:blipFill>
        <p:spPr bwMode="auto">
          <a:xfrm>
            <a:off x="4572000" y="914400"/>
            <a:ext cx="2895600" cy="649014"/>
          </a:xfrm>
          <a:prstGeom prst="rect">
            <a:avLst/>
          </a:prstGeom>
          <a:noFill/>
        </p:spPr>
      </p:pic>
      <p:sp>
        <p:nvSpPr>
          <p:cNvPr id="43021" name="Rectangle 13"/>
          <p:cNvSpPr>
            <a:spLocks noChangeArrowheads="1"/>
          </p:cNvSpPr>
          <p:nvPr/>
        </p:nvSpPr>
        <p:spPr bwMode="auto">
          <a:xfrm>
            <a:off x="0" y="9525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43023" name="Rectangle 1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43024" name="Rectangle 16"/>
          <p:cNvSpPr>
            <a:spLocks noChangeArrowheads="1"/>
          </p:cNvSpPr>
          <p:nvPr/>
        </p:nvSpPr>
        <p:spPr bwMode="auto">
          <a:xfrm>
            <a:off x="0" y="12287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43026" name="Rectangle 1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43027" name="Rectangle 19"/>
          <p:cNvSpPr>
            <a:spLocks noChangeArrowheads="1"/>
          </p:cNvSpPr>
          <p:nvPr/>
        </p:nvSpPr>
        <p:spPr bwMode="auto">
          <a:xfrm>
            <a:off x="0" y="9906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43029" name="Rectangle 21"/>
          <p:cNvSpPr>
            <a:spLocks noChangeArrowheads="1"/>
          </p:cNvSpPr>
          <p:nvPr/>
        </p:nvSpPr>
        <p:spPr bwMode="auto">
          <a:xfrm>
            <a:off x="0" y="-4572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43030" name="Rectangle 22"/>
          <p:cNvSpPr>
            <a:spLocks noChangeArrowheads="1"/>
          </p:cNvSpPr>
          <p:nvPr/>
        </p:nvSpPr>
        <p:spPr bwMode="auto">
          <a:xfrm>
            <a:off x="0" y="7334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381000" y="1752600"/>
            <a:ext cx="27174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Plasmon wave function:</a:t>
            </a:r>
            <a:endParaRPr lang="en-US" b="1" dirty="0"/>
          </a:p>
        </p:txBody>
      </p:sp>
      <p:sp>
        <p:nvSpPr>
          <p:cNvPr id="43032" name="Rectangle 2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43031" name="Picture 23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40000" contrast="40000"/>
          </a:blip>
          <a:srcRect/>
          <a:stretch>
            <a:fillRect/>
          </a:stretch>
        </p:blipFill>
        <p:spPr bwMode="auto">
          <a:xfrm>
            <a:off x="1676400" y="5562600"/>
            <a:ext cx="3093453" cy="636559"/>
          </a:xfrm>
          <a:prstGeom prst="rect">
            <a:avLst/>
          </a:prstGeom>
          <a:noFill/>
        </p:spPr>
      </p:pic>
      <p:sp>
        <p:nvSpPr>
          <p:cNvPr id="43033" name="Rectangle 25"/>
          <p:cNvSpPr>
            <a:spLocks noChangeArrowheads="1"/>
          </p:cNvSpPr>
          <p:nvPr/>
        </p:nvSpPr>
        <p:spPr bwMode="auto">
          <a:xfrm>
            <a:off x="0" y="10001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35" name="Right Arrow 34"/>
          <p:cNvSpPr/>
          <p:nvPr/>
        </p:nvSpPr>
        <p:spPr>
          <a:xfrm>
            <a:off x="3429000" y="1066800"/>
            <a:ext cx="762000" cy="381000"/>
          </a:xfrm>
          <a:prstGeom prst="righ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39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4" name="Rectangle 33"/>
          <p:cNvSpPr/>
          <p:nvPr/>
        </p:nvSpPr>
        <p:spPr>
          <a:xfrm>
            <a:off x="457200" y="5638800"/>
            <a:ext cx="67197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/>
              <a:t>with</a:t>
            </a:r>
            <a:endParaRPr lang="en-US" b="1" dirty="0"/>
          </a:p>
        </p:txBody>
      </p:sp>
      <p:sp>
        <p:nvSpPr>
          <p:cNvPr id="59396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59395" name="Picture 3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40000" contrast="40000"/>
          </a:blip>
          <a:srcRect/>
          <a:stretch>
            <a:fillRect/>
          </a:stretch>
        </p:blipFill>
        <p:spPr bwMode="auto">
          <a:xfrm>
            <a:off x="457200" y="2057400"/>
            <a:ext cx="2819400" cy="726015"/>
          </a:xfrm>
          <a:prstGeom prst="rect">
            <a:avLst/>
          </a:prstGeom>
          <a:noFill/>
        </p:spPr>
      </p:pic>
      <p:graphicFrame>
        <p:nvGraphicFramePr>
          <p:cNvPr id="62465" name="Object 1"/>
          <p:cNvGraphicFramePr>
            <a:graphicFrameLocks noChangeAspect="1"/>
          </p:cNvGraphicFramePr>
          <p:nvPr/>
        </p:nvGraphicFramePr>
        <p:xfrm>
          <a:off x="5943600" y="3886200"/>
          <a:ext cx="3084489" cy="2644071"/>
        </p:xfrm>
        <a:graphic>
          <a:graphicData uri="http://schemas.openxmlformats.org/presentationml/2006/ole">
            <p:oleObj spid="_x0000_s62465" name="Graph" r:id="rId8" imgW="9694800" imgH="8305200" progId="Origin50.Graph">
              <p:embed/>
            </p:oleObj>
          </a:graphicData>
        </a:graphic>
      </p:graphicFrame>
      <p:sp>
        <p:nvSpPr>
          <p:cNvPr id="37" name="Right Arrow 36"/>
          <p:cNvSpPr/>
          <p:nvPr/>
        </p:nvSpPr>
        <p:spPr>
          <a:xfrm>
            <a:off x="4419600" y="4876800"/>
            <a:ext cx="762000" cy="381000"/>
          </a:xfrm>
          <a:prstGeom prst="righ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467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62466" name="Picture 2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40000" contrast="40000"/>
          </a:blip>
          <a:srcRect/>
          <a:stretch>
            <a:fillRect/>
          </a:stretch>
        </p:blipFill>
        <p:spPr bwMode="auto">
          <a:xfrm>
            <a:off x="1371600" y="4648200"/>
            <a:ext cx="2321169" cy="685800"/>
          </a:xfrm>
          <a:prstGeom prst="rect">
            <a:avLst/>
          </a:prstGeom>
          <a:blipFill>
            <a:blip r:embed="rId10"/>
            <a:tile tx="0" ty="0" sx="100000" sy="100000" flip="none" algn="tl"/>
          </a:blip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42" name="TextBox 41"/>
          <p:cNvSpPr txBox="1"/>
          <p:nvPr/>
        </p:nvSpPr>
        <p:spPr>
          <a:xfrm>
            <a:off x="2819400" y="3276600"/>
            <a:ext cx="3422732" cy="461665"/>
          </a:xfrm>
          <a:prstGeom prst="rect">
            <a:avLst/>
          </a:prstGeom>
          <a:blipFill>
            <a:blip r:embed="rId10"/>
            <a:tile tx="0" ty="0" sx="100000" sy="100000" flip="none" algn="tl"/>
          </a:blip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006600"/>
                </a:solidFill>
              </a:rPr>
              <a:t>Results of calculations</a:t>
            </a:r>
            <a:endParaRPr lang="en-US" sz="1600" b="1" dirty="0">
              <a:solidFill>
                <a:srgbClr val="006600"/>
              </a:solidFill>
            </a:endParaRPr>
          </a:p>
        </p:txBody>
      </p:sp>
      <p:pic>
        <p:nvPicPr>
          <p:cNvPr id="38" name="Picture 20"/>
          <p:cNvPicPr>
            <a:picLocks noChangeAspect="1" noChangeArrowheads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40000" contrast="40000"/>
          </a:blip>
          <a:srcRect/>
          <a:stretch>
            <a:fillRect/>
          </a:stretch>
        </p:blipFill>
        <p:spPr bwMode="auto">
          <a:xfrm>
            <a:off x="6019800" y="2286000"/>
            <a:ext cx="1600200" cy="299393"/>
          </a:xfrm>
          <a:prstGeom prst="rect">
            <a:avLst/>
          </a:prstGeom>
          <a:noFill/>
        </p:spPr>
      </p:pic>
      <p:sp>
        <p:nvSpPr>
          <p:cNvPr id="39" name="TextBox 38"/>
          <p:cNvSpPr txBox="1"/>
          <p:nvPr/>
        </p:nvSpPr>
        <p:spPr>
          <a:xfrm>
            <a:off x="4724400" y="1828800"/>
            <a:ext cx="41344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Neutral impurity scattering potential:</a:t>
            </a:r>
            <a:endParaRPr lang="en-US" b="1" dirty="0"/>
          </a:p>
        </p:txBody>
      </p:sp>
      <p:sp>
        <p:nvSpPr>
          <p:cNvPr id="41" name="Rounded Rectangle 40"/>
          <p:cNvSpPr/>
          <p:nvPr/>
        </p:nvSpPr>
        <p:spPr>
          <a:xfrm>
            <a:off x="228600" y="1752600"/>
            <a:ext cx="3200400" cy="10668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ounded Rectangle 42"/>
          <p:cNvSpPr/>
          <p:nvPr/>
        </p:nvSpPr>
        <p:spPr>
          <a:xfrm>
            <a:off x="4648200" y="1828800"/>
            <a:ext cx="4267200" cy="9144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593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624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624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30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30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624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624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utoUpdateAnimBg="0"/>
      <p:bldP spid="34" grpId="0"/>
      <p:bldP spid="37" grpId="0" animBg="1"/>
      <p:bldP spid="42" grpId="0" animBg="1"/>
      <p:bldP spid="39" grpId="0" autoUpdateAnimBg="0"/>
      <p:bldP spid="41" grpId="0" animBg="1"/>
      <p:bldP spid="4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33600" y="4800600"/>
            <a:ext cx="4842992" cy="523220"/>
          </a:xfrm>
          <a:prstGeom prst="rect">
            <a:avLst/>
          </a:prstGeom>
          <a:noFill/>
          <a:ln w="12700" cap="rnd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006600"/>
                </a:solidFill>
              </a:rPr>
              <a:t>Localized </a:t>
            </a:r>
            <a:r>
              <a:rPr lang="en-US" sz="2800" b="1" dirty="0" err="1" smtClean="0">
                <a:solidFill>
                  <a:srgbClr val="006600"/>
                </a:solidFill>
              </a:rPr>
              <a:t>plasmon</a:t>
            </a:r>
            <a:r>
              <a:rPr lang="en-US" sz="2800" b="1" dirty="0" smtClean="0">
                <a:solidFill>
                  <a:srgbClr val="006600"/>
                </a:solidFill>
              </a:rPr>
              <a:t>:  </a:t>
            </a:r>
            <a:r>
              <a:rPr lang="en-US" sz="2800" b="1" dirty="0" err="1" smtClean="0">
                <a:solidFill>
                  <a:srgbClr val="006600"/>
                </a:solidFill>
              </a:rPr>
              <a:t>L</a:t>
            </a:r>
            <a:r>
              <a:rPr lang="en-US" sz="1600" b="1" dirty="0" err="1" smtClean="0">
                <a:solidFill>
                  <a:srgbClr val="006600"/>
                </a:solidFill>
              </a:rPr>
              <a:t>c</a:t>
            </a:r>
            <a:r>
              <a:rPr lang="en-US" sz="2800" b="1" dirty="0" smtClean="0">
                <a:solidFill>
                  <a:srgbClr val="006600"/>
                </a:solidFill>
              </a:rPr>
              <a:t>  &lt; R</a:t>
            </a:r>
            <a:r>
              <a:rPr lang="en-US" sz="1600" b="1" dirty="0" smtClean="0">
                <a:solidFill>
                  <a:srgbClr val="006600"/>
                </a:solidFill>
              </a:rPr>
              <a:t>0</a:t>
            </a:r>
            <a:endParaRPr lang="en-US" sz="1600" b="1" dirty="0">
              <a:solidFill>
                <a:srgbClr val="006600"/>
              </a:solidFill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1981200" y="4724400"/>
            <a:ext cx="5105400" cy="685800"/>
          </a:xfrm>
          <a:prstGeom prst="roundRect">
            <a:avLst/>
          </a:prstGeom>
          <a:blipFill dpi="0" rotWithShape="1">
            <a:blip r:embed="rId2">
              <a:alphaModFix amt="27000"/>
            </a:blip>
            <a:srcRect/>
            <a:tile tx="0" ty="0" sx="100000" sy="100000" flip="none" algn="tl"/>
          </a:blipFill>
          <a:ln>
            <a:solidFill>
              <a:srgbClr val="9A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1905000" y="5715000"/>
            <a:ext cx="5222905" cy="523220"/>
          </a:xfrm>
          <a:prstGeom prst="rect">
            <a:avLst/>
          </a:prstGeom>
          <a:noFill/>
          <a:ln w="12700" cap="rnd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006600"/>
                </a:solidFill>
              </a:rPr>
              <a:t>Delocalized </a:t>
            </a:r>
            <a:r>
              <a:rPr lang="en-US" sz="2800" b="1" dirty="0" err="1" smtClean="0">
                <a:solidFill>
                  <a:srgbClr val="006600"/>
                </a:solidFill>
              </a:rPr>
              <a:t>plasmon</a:t>
            </a:r>
            <a:r>
              <a:rPr lang="en-US" sz="2800" b="1" dirty="0" smtClean="0">
                <a:solidFill>
                  <a:srgbClr val="006600"/>
                </a:solidFill>
              </a:rPr>
              <a:t>:  </a:t>
            </a:r>
            <a:r>
              <a:rPr lang="en-US" sz="2800" b="1" dirty="0" err="1" smtClean="0">
                <a:solidFill>
                  <a:srgbClr val="006600"/>
                </a:solidFill>
              </a:rPr>
              <a:t>L</a:t>
            </a:r>
            <a:r>
              <a:rPr lang="en-US" b="1" dirty="0" err="1" smtClean="0">
                <a:solidFill>
                  <a:srgbClr val="006600"/>
                </a:solidFill>
              </a:rPr>
              <a:t>c</a:t>
            </a:r>
            <a:r>
              <a:rPr lang="en-US" sz="2800" b="1" dirty="0" smtClean="0">
                <a:solidFill>
                  <a:srgbClr val="006600"/>
                </a:solidFill>
              </a:rPr>
              <a:t>  &gt; R</a:t>
            </a:r>
            <a:r>
              <a:rPr lang="en-US" sz="1600" b="1" dirty="0" smtClean="0">
                <a:solidFill>
                  <a:srgbClr val="006600"/>
                </a:solidFill>
              </a:rPr>
              <a:t>0</a:t>
            </a:r>
            <a:endParaRPr lang="en-US" sz="1600" b="1" dirty="0">
              <a:solidFill>
                <a:srgbClr val="006600"/>
              </a:solidFill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1752600" y="5638800"/>
            <a:ext cx="5638800" cy="762000"/>
          </a:xfrm>
          <a:prstGeom prst="roundRect">
            <a:avLst/>
          </a:prstGeom>
          <a:blipFill dpi="0" rotWithShape="1">
            <a:blip r:embed="rId2">
              <a:alphaModFix amt="30000"/>
            </a:blip>
            <a:srcRect/>
            <a:tile tx="0" ty="0" sx="100000" sy="100000" flip="none" algn="tl"/>
          </a:blipFill>
          <a:ln>
            <a:solidFill>
              <a:srgbClr val="9A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838200" y="3276600"/>
            <a:ext cx="6934200" cy="954107"/>
          </a:xfrm>
          <a:prstGeom prst="rect">
            <a:avLst/>
          </a:prstGeom>
          <a:noFill/>
          <a:ln w="12700" cap="rnd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006600"/>
                </a:solidFill>
              </a:rPr>
              <a:t>2. Relation between </a:t>
            </a:r>
            <a:r>
              <a:rPr lang="en-US" sz="2800" b="1" dirty="0" err="1" smtClean="0">
                <a:solidFill>
                  <a:srgbClr val="006600"/>
                </a:solidFill>
              </a:rPr>
              <a:t>L</a:t>
            </a:r>
            <a:r>
              <a:rPr lang="en-US" b="1" dirty="0" err="1" smtClean="0">
                <a:solidFill>
                  <a:srgbClr val="006600"/>
                </a:solidFill>
              </a:rPr>
              <a:t>c</a:t>
            </a:r>
            <a:r>
              <a:rPr lang="en-US" sz="2800" b="1" dirty="0" smtClean="0">
                <a:solidFill>
                  <a:srgbClr val="006600"/>
                </a:solidFill>
              </a:rPr>
              <a:t>  and R</a:t>
            </a:r>
            <a:r>
              <a:rPr lang="en-US" b="1" dirty="0" smtClean="0">
                <a:solidFill>
                  <a:srgbClr val="006600"/>
                </a:solidFill>
              </a:rPr>
              <a:t>0</a:t>
            </a:r>
            <a:r>
              <a:rPr lang="en-US" sz="2800" b="1" dirty="0" smtClean="0">
                <a:solidFill>
                  <a:srgbClr val="006600"/>
                </a:solidFill>
              </a:rPr>
              <a:t> </a:t>
            </a:r>
          </a:p>
          <a:p>
            <a:pPr algn="ctr"/>
            <a:r>
              <a:rPr lang="en-US" sz="2800" b="1" dirty="0" smtClean="0">
                <a:solidFill>
                  <a:srgbClr val="006600"/>
                </a:solidFill>
              </a:rPr>
              <a:t>determine propagation of </a:t>
            </a:r>
            <a:r>
              <a:rPr lang="en-US" sz="2800" b="1" dirty="0" err="1" smtClean="0">
                <a:solidFill>
                  <a:srgbClr val="006600"/>
                </a:solidFill>
              </a:rPr>
              <a:t>plasmons</a:t>
            </a:r>
            <a:r>
              <a:rPr lang="en-US" sz="2800" b="1" dirty="0" smtClean="0">
                <a:solidFill>
                  <a:srgbClr val="006600"/>
                </a:solidFill>
              </a:rPr>
              <a:t>:</a:t>
            </a:r>
            <a:endParaRPr lang="en-US" sz="2800" b="1" dirty="0">
              <a:solidFill>
                <a:srgbClr val="0066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57200" y="1752600"/>
            <a:ext cx="8045792" cy="954107"/>
          </a:xfrm>
          <a:prstGeom prst="rect">
            <a:avLst/>
          </a:prstGeom>
          <a:noFill/>
          <a:ln w="12700" cap="rnd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006600"/>
                </a:solidFill>
              </a:rPr>
              <a:t>1. Plasmon damping (</a:t>
            </a:r>
            <a:r>
              <a:rPr lang="ru-RU" sz="2800" b="1" dirty="0" smtClean="0">
                <a:solidFill>
                  <a:srgbClr val="006600"/>
                </a:solidFill>
              </a:rPr>
              <a:t>Г</a:t>
            </a:r>
            <a:r>
              <a:rPr lang="pt-BR" b="1" dirty="0" smtClean="0">
                <a:solidFill>
                  <a:srgbClr val="006600"/>
                </a:solidFill>
              </a:rPr>
              <a:t>p</a:t>
            </a:r>
            <a:r>
              <a:rPr lang="en-US" sz="2800" b="1" dirty="0" smtClean="0">
                <a:solidFill>
                  <a:srgbClr val="006600"/>
                </a:solidFill>
              </a:rPr>
              <a:t>) independent of</a:t>
            </a:r>
          </a:p>
          <a:p>
            <a:pPr algn="ctr"/>
            <a:r>
              <a:rPr lang="en-US" sz="2800" b="1" dirty="0" smtClean="0">
                <a:solidFill>
                  <a:srgbClr val="006600"/>
                </a:solidFill>
              </a:rPr>
              <a:t>disorder parameter (</a:t>
            </a:r>
            <a:r>
              <a:rPr lang="en-US" sz="2800" b="1" dirty="0" err="1" smtClean="0">
                <a:solidFill>
                  <a:srgbClr val="006600"/>
                </a:solidFill>
              </a:rPr>
              <a:t>L</a:t>
            </a:r>
            <a:r>
              <a:rPr lang="en-US" b="1" dirty="0" err="1" smtClean="0">
                <a:solidFill>
                  <a:srgbClr val="006600"/>
                </a:solidFill>
              </a:rPr>
              <a:t>c</a:t>
            </a:r>
            <a:r>
              <a:rPr lang="en-US" sz="2800" b="1" dirty="0" smtClean="0">
                <a:solidFill>
                  <a:srgbClr val="006600"/>
                </a:solidFill>
              </a:rPr>
              <a:t>, </a:t>
            </a:r>
            <a:r>
              <a:rPr lang="el-GR" sz="2800" b="1" dirty="0" smtClean="0">
                <a:solidFill>
                  <a:srgbClr val="006600"/>
                </a:solidFill>
              </a:rPr>
              <a:t>δ</a:t>
            </a:r>
            <a:r>
              <a:rPr lang="en-US" sz="2800" b="1" dirty="0" smtClean="0">
                <a:solidFill>
                  <a:srgbClr val="006600"/>
                </a:solidFill>
              </a:rPr>
              <a:t>) indicates </a:t>
            </a:r>
            <a:r>
              <a:rPr lang="en-US" sz="2800" b="1" u="sng" dirty="0" smtClean="0">
                <a:solidFill>
                  <a:srgbClr val="006600"/>
                </a:solidFill>
              </a:rPr>
              <a:t>localization.</a:t>
            </a:r>
            <a:endParaRPr lang="en-US" sz="2800" b="1" u="sng" dirty="0">
              <a:solidFill>
                <a:srgbClr val="0066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066800" y="838200"/>
            <a:ext cx="6934200" cy="523220"/>
          </a:xfrm>
          <a:prstGeom prst="rect">
            <a:avLst/>
          </a:prstGeom>
          <a:noFill/>
          <a:ln w="12700" cap="rnd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2800" b="1" u="sng" dirty="0" smtClean="0">
                <a:solidFill>
                  <a:srgbClr val="9A0000"/>
                </a:solidFill>
              </a:rPr>
              <a:t>Criteria of Plasmon localization</a:t>
            </a:r>
            <a:endParaRPr lang="en-US" sz="2800" b="1" u="sng" dirty="0">
              <a:solidFill>
                <a:srgbClr val="9A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4" grpId="0"/>
      <p:bldP spid="5" grpId="0" animBg="1"/>
      <p:bldP spid="6" grpId="0"/>
      <p:bldP spid="8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ex">
  <a:themeElements>
    <a:clrScheme name="Gra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2178</TotalTime>
  <Words>1235</Words>
  <Application>Microsoft Office PowerPoint</Application>
  <PresentationFormat>On-screen Show (4:3)</PresentationFormat>
  <Paragraphs>118</Paragraphs>
  <Slides>17</Slides>
  <Notes>9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17</vt:i4>
      </vt:variant>
    </vt:vector>
  </HeadingPairs>
  <TitlesOfParts>
    <vt:vector size="20" baseType="lpstr">
      <vt:lpstr>Apex</vt:lpstr>
      <vt:lpstr>Equation</vt:lpstr>
      <vt:lpstr>Graph</vt:lpstr>
      <vt:lpstr>Delocalization-localization Transition of Plasmons in Random GaAs/AlGaAs Superlattices</vt:lpstr>
      <vt:lpstr>Motivation</vt:lpstr>
      <vt:lpstr>Electrons and Plasmons</vt:lpstr>
      <vt:lpstr>Outline</vt:lpstr>
      <vt:lpstr>Artificially disordered superlattices</vt:lpstr>
      <vt:lpstr>Criterion of Localization</vt:lpstr>
      <vt:lpstr>Slide 7</vt:lpstr>
      <vt:lpstr>Theory of plasmon localization</vt:lpstr>
      <vt:lpstr>Slide 9</vt:lpstr>
      <vt:lpstr>Raman scattering of plasmons in presence of disorder</vt:lpstr>
      <vt:lpstr>Slide 11</vt:lpstr>
      <vt:lpstr>Slide 12</vt:lpstr>
      <vt:lpstr>Conclusions</vt:lpstr>
      <vt:lpstr>Thank you!</vt:lpstr>
      <vt:lpstr>Raman line shapes (q=0)</vt:lpstr>
      <vt:lpstr>Raman scattering in disordered GaAs/AlGaAs superlattices</vt:lpstr>
      <vt:lpstr>Criterion of Localization</vt:lpstr>
    </vt:vector>
  </TitlesOfParts>
  <Company> 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Delocalization-localization Transition of Plasmons in Random GaAs/AlGaAs Superlattices</dc:title>
  <dc:creator> </dc:creator>
  <cp:lastModifiedBy> </cp:lastModifiedBy>
  <cp:revision>226</cp:revision>
  <dcterms:created xsi:type="dcterms:W3CDTF">2009-01-30T18:42:50Z</dcterms:created>
  <dcterms:modified xsi:type="dcterms:W3CDTF">2009-11-29T00:09:54Z</dcterms:modified>
</cp:coreProperties>
</file>