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DAE9569-6BA5-4A35-B754-6F10CE1B926B}" type="datetimeFigureOut">
              <a:rPr lang="pt-BR"/>
              <a:pPr>
                <a:defRPr/>
              </a:pPr>
              <a:t>28/11/2009</a:t>
            </a:fld>
            <a:endParaRPr lang="en-US"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en-US"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984EC42-5718-4C42-997C-FBB502D9F92A}" type="slidenum">
              <a:rPr lang="en-US"/>
              <a:pPr>
                <a:defRPr/>
              </a:pPr>
              <a:t>‹nº›</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dirty="0"/>
          </a:p>
        </p:txBody>
      </p:sp>
      <p:sp>
        <p:nvSpPr>
          <p:cNvPr id="4" name="Espaço Reservado para Número de Slide 3"/>
          <p:cNvSpPr>
            <a:spLocks noGrp="1"/>
          </p:cNvSpPr>
          <p:nvPr>
            <p:ph type="sldNum" sz="quarter" idx="10"/>
          </p:nvPr>
        </p:nvSpPr>
        <p:spPr/>
        <p:txBody>
          <a:bodyPr/>
          <a:lstStyle/>
          <a:p>
            <a:pPr>
              <a:defRPr/>
            </a:pPr>
            <a:fld id="{F984EC42-5718-4C42-997C-FBB502D9F92A}" type="slidenum">
              <a:rPr lang="en-US" smtClean="0"/>
              <a:pPr>
                <a:defRPr/>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en-US" dirty="0"/>
          </a:p>
        </p:txBody>
      </p:sp>
      <p:sp>
        <p:nvSpPr>
          <p:cNvPr id="4" name="Espaço Reservado para Número de Slide 3"/>
          <p:cNvSpPr>
            <a:spLocks noGrp="1"/>
          </p:cNvSpPr>
          <p:nvPr>
            <p:ph type="sldNum" sz="quarter" idx="10"/>
          </p:nvPr>
        </p:nvSpPr>
        <p:spPr/>
        <p:txBody>
          <a:bodyPr/>
          <a:lstStyle/>
          <a:p>
            <a:pPr>
              <a:defRPr/>
            </a:pPr>
            <a:fld id="{F984EC42-5718-4C42-997C-FBB502D9F92A}" type="slidenum">
              <a:rPr lang="en-US" smtClean="0"/>
              <a:pPr>
                <a:defRPr/>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C9D58714-C2F9-4953-8570-F0FB632BF334}" type="datetime1">
              <a:rPr lang="pt-BR"/>
              <a:pPr>
                <a:defRPr/>
              </a:pPr>
              <a:t>28/11/2009</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pPr>
              <a:defRPr/>
            </a:pPr>
            <a:fld id="{70097165-5DF0-4C7D-9392-D961AE9BA45C}" type="slidenum">
              <a:rPr lang="pt-BR"/>
              <a:pPr>
                <a:defRPr/>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ED011463-B633-4634-8C5C-5408CE1DF47F}" type="datetime1">
              <a:rPr lang="pt-BR"/>
              <a:pPr>
                <a:defRPr/>
              </a:pPr>
              <a:t>28/11/2009</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pPr>
              <a:defRPr/>
            </a:pPr>
            <a:fld id="{7615EC58-0423-46D1-BC62-E886E731E9B4}" type="slidenum">
              <a:rPr lang="pt-BR"/>
              <a:pPr>
                <a:defRPr/>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CE4C404F-8A95-44D0-95B2-7AEBA4E79AFD}" type="datetime1">
              <a:rPr lang="pt-BR"/>
              <a:pPr>
                <a:defRPr/>
              </a:pPr>
              <a:t>28/11/2009</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pPr>
              <a:defRPr/>
            </a:pPr>
            <a:fld id="{DAA47675-A48C-4843-9B22-99BECC734E8B}" type="slidenum">
              <a:rPr lang="pt-BR"/>
              <a:pPr>
                <a:defRPr/>
              </a:pPr>
              <a:t>‹nº›</a:t>
            </a:fld>
            <a:endParaRPr lang="pt-B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C67C68DA-F222-42BB-8EE1-57713681F1CA}" type="datetime1">
              <a:rPr lang="pt-BR"/>
              <a:pPr>
                <a:defRPr/>
              </a:pPr>
              <a:t>28/11/2009</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pPr>
              <a:defRPr/>
            </a:pPr>
            <a:fld id="{8454BA6C-5495-492C-BA9F-6163B95D284E}" type="slidenum">
              <a:rPr lang="pt-BR"/>
              <a:pPr>
                <a:defRPr/>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9BB18EDF-6C1B-465E-A83E-C9AA834A4EEA}" type="datetime1">
              <a:rPr lang="pt-BR"/>
              <a:pPr>
                <a:defRPr/>
              </a:pPr>
              <a:t>28/11/2009</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pPr>
              <a:defRPr/>
            </a:pPr>
            <a:fld id="{CB38A390-C493-4D7F-9993-D904944D6789}" type="slidenum">
              <a:rPr lang="pt-BR"/>
              <a:pPr>
                <a:defRPr/>
              </a:pPr>
              <a:t>‹nº›</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20274201-A9D4-43A5-A53D-5B8184A7B7D6}" type="datetime1">
              <a:rPr lang="pt-BR"/>
              <a:pPr>
                <a:defRPr/>
              </a:pPr>
              <a:t>28/11/2009</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p:cNvSpPr>
            <a:spLocks noGrp="1"/>
          </p:cNvSpPr>
          <p:nvPr>
            <p:ph type="sldNum" sz="quarter" idx="12"/>
          </p:nvPr>
        </p:nvSpPr>
        <p:spPr/>
        <p:txBody>
          <a:bodyPr/>
          <a:lstStyle>
            <a:lvl1pPr>
              <a:defRPr/>
            </a:lvl1pPr>
          </a:lstStyle>
          <a:p>
            <a:pPr>
              <a:defRPr/>
            </a:pPr>
            <a:fld id="{9FC8F5B6-0505-4B7E-A989-51429C527B67}" type="slidenum">
              <a:rPr lang="pt-BR"/>
              <a:pPr>
                <a:defRPr/>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9214B9FA-9335-4E15-918F-C2AAB91B383B}" type="datetime1">
              <a:rPr lang="pt-BR"/>
              <a:pPr>
                <a:defRPr/>
              </a:pPr>
              <a:t>28/11/2009</a:t>
            </a:fld>
            <a:endParaRPr lang="pt-BR" dirty="0"/>
          </a:p>
        </p:txBody>
      </p:sp>
      <p:sp>
        <p:nvSpPr>
          <p:cNvPr id="8" name="Espaço Reservado para Rodapé 4"/>
          <p:cNvSpPr>
            <a:spLocks noGrp="1"/>
          </p:cNvSpPr>
          <p:nvPr>
            <p:ph type="ftr" sz="quarter" idx="11"/>
          </p:nvPr>
        </p:nvSpPr>
        <p:spPr/>
        <p:txBody>
          <a:bodyPr/>
          <a:lstStyle>
            <a:lvl1pPr>
              <a:defRPr/>
            </a:lvl1pPr>
          </a:lstStyle>
          <a:p>
            <a:pPr>
              <a:defRPr/>
            </a:pPr>
            <a:endParaRPr lang="pt-BR" dirty="0"/>
          </a:p>
        </p:txBody>
      </p:sp>
      <p:sp>
        <p:nvSpPr>
          <p:cNvPr id="9" name="Espaço Reservado para Número de Slide 5"/>
          <p:cNvSpPr>
            <a:spLocks noGrp="1"/>
          </p:cNvSpPr>
          <p:nvPr>
            <p:ph type="sldNum" sz="quarter" idx="12"/>
          </p:nvPr>
        </p:nvSpPr>
        <p:spPr/>
        <p:txBody>
          <a:bodyPr/>
          <a:lstStyle>
            <a:lvl1pPr>
              <a:defRPr/>
            </a:lvl1pPr>
          </a:lstStyle>
          <a:p>
            <a:pPr>
              <a:defRPr/>
            </a:pPr>
            <a:fld id="{86237122-3EBF-4DD4-A6D7-CA7ECB93057D}" type="slidenum">
              <a:rPr lang="pt-BR"/>
              <a:pPr>
                <a:defRPr/>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B9690870-2269-4170-84D9-E50A09AAA9AB}" type="datetime1">
              <a:rPr lang="pt-BR"/>
              <a:pPr>
                <a:defRPr/>
              </a:pPr>
              <a:t>28/11/2009</a:t>
            </a:fld>
            <a:endParaRPr lang="pt-BR" dirty="0"/>
          </a:p>
        </p:txBody>
      </p:sp>
      <p:sp>
        <p:nvSpPr>
          <p:cNvPr id="4" name="Espaço Reservado para Rodapé 4"/>
          <p:cNvSpPr>
            <a:spLocks noGrp="1"/>
          </p:cNvSpPr>
          <p:nvPr>
            <p:ph type="ftr" sz="quarter" idx="11"/>
          </p:nvPr>
        </p:nvSpPr>
        <p:spPr/>
        <p:txBody>
          <a:bodyPr/>
          <a:lstStyle>
            <a:lvl1pPr>
              <a:defRPr/>
            </a:lvl1pPr>
          </a:lstStyle>
          <a:p>
            <a:pPr>
              <a:defRPr/>
            </a:pPr>
            <a:endParaRPr lang="pt-BR" dirty="0"/>
          </a:p>
        </p:txBody>
      </p:sp>
      <p:sp>
        <p:nvSpPr>
          <p:cNvPr id="5" name="Espaço Reservado para Número de Slide 5"/>
          <p:cNvSpPr>
            <a:spLocks noGrp="1"/>
          </p:cNvSpPr>
          <p:nvPr>
            <p:ph type="sldNum" sz="quarter" idx="12"/>
          </p:nvPr>
        </p:nvSpPr>
        <p:spPr/>
        <p:txBody>
          <a:bodyPr/>
          <a:lstStyle>
            <a:lvl1pPr>
              <a:defRPr/>
            </a:lvl1pPr>
          </a:lstStyle>
          <a:p>
            <a:pPr>
              <a:defRPr/>
            </a:pPr>
            <a:fld id="{00A6E685-C67D-448B-AEDC-BFCC38ABD4C2}" type="slidenum">
              <a:rPr lang="pt-BR"/>
              <a:pPr>
                <a:defRPr/>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DF76BC2D-8B1B-4281-9995-0B1A9AF62F56}" type="datetime1">
              <a:rPr lang="pt-BR"/>
              <a:pPr>
                <a:defRPr/>
              </a:pPr>
              <a:t>28/11/2009</a:t>
            </a:fld>
            <a:endParaRPr lang="pt-BR" dirty="0"/>
          </a:p>
        </p:txBody>
      </p:sp>
      <p:sp>
        <p:nvSpPr>
          <p:cNvPr id="3" name="Espaço Reservado para Rodapé 4"/>
          <p:cNvSpPr>
            <a:spLocks noGrp="1"/>
          </p:cNvSpPr>
          <p:nvPr>
            <p:ph type="ftr" sz="quarter" idx="11"/>
          </p:nvPr>
        </p:nvSpPr>
        <p:spPr/>
        <p:txBody>
          <a:bodyPr/>
          <a:lstStyle>
            <a:lvl1pPr>
              <a:defRPr/>
            </a:lvl1pPr>
          </a:lstStyle>
          <a:p>
            <a:pPr>
              <a:defRPr/>
            </a:pPr>
            <a:endParaRPr lang="pt-BR" dirty="0"/>
          </a:p>
        </p:txBody>
      </p:sp>
      <p:sp>
        <p:nvSpPr>
          <p:cNvPr id="4" name="Espaço Reservado para Número de Slide 5"/>
          <p:cNvSpPr>
            <a:spLocks noGrp="1"/>
          </p:cNvSpPr>
          <p:nvPr>
            <p:ph type="sldNum" sz="quarter" idx="12"/>
          </p:nvPr>
        </p:nvSpPr>
        <p:spPr/>
        <p:txBody>
          <a:bodyPr/>
          <a:lstStyle>
            <a:lvl1pPr>
              <a:defRPr/>
            </a:lvl1pPr>
          </a:lstStyle>
          <a:p>
            <a:pPr>
              <a:defRPr/>
            </a:pPr>
            <a:fld id="{C6805FF7-67FF-4300-89C8-908AC4B65903}" type="slidenum">
              <a:rPr lang="pt-BR"/>
              <a:pPr>
                <a:defRPr/>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3D800DB4-8FED-4B25-B6EA-792E8E3AF416}" type="datetime1">
              <a:rPr lang="pt-BR"/>
              <a:pPr>
                <a:defRPr/>
              </a:pPr>
              <a:t>28/11/2009</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p:cNvSpPr>
            <a:spLocks noGrp="1"/>
          </p:cNvSpPr>
          <p:nvPr>
            <p:ph type="sldNum" sz="quarter" idx="12"/>
          </p:nvPr>
        </p:nvSpPr>
        <p:spPr/>
        <p:txBody>
          <a:bodyPr/>
          <a:lstStyle>
            <a:lvl1pPr>
              <a:defRPr/>
            </a:lvl1pPr>
          </a:lstStyle>
          <a:p>
            <a:pPr>
              <a:defRPr/>
            </a:pPr>
            <a:fld id="{D2F580B2-BAB8-4587-898D-922244EA377B}" type="slidenum">
              <a:rPr lang="pt-BR"/>
              <a:pPr>
                <a:defRPr/>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dirty="0" smtClean="0"/>
              <a:t>Clique no ícone para adicionar uma imagem</a:t>
            </a:r>
            <a:endParaRPr lang="pt-BR" noProof="0"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111D85F8-27E3-4382-BC60-3B25D96E46E9}" type="datetime1">
              <a:rPr lang="pt-BR"/>
              <a:pPr>
                <a:defRPr/>
              </a:pPr>
              <a:t>28/11/2009</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p:cNvSpPr>
            <a:spLocks noGrp="1"/>
          </p:cNvSpPr>
          <p:nvPr>
            <p:ph type="sldNum" sz="quarter" idx="12"/>
          </p:nvPr>
        </p:nvSpPr>
        <p:spPr/>
        <p:txBody>
          <a:bodyPr/>
          <a:lstStyle>
            <a:lvl1pPr>
              <a:defRPr/>
            </a:lvl1pPr>
          </a:lstStyle>
          <a:p>
            <a:pPr>
              <a:defRPr/>
            </a:pPr>
            <a:fld id="{87231F26-DBC8-4350-80CF-DB3AF18DC5DC}" type="slidenum">
              <a:rPr lang="pt-BR"/>
              <a:pPr>
                <a:defRPr/>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D11F3B2-4912-41E6-98E6-979EB5B9C636}" type="datetime1">
              <a:rPr lang="pt-BR"/>
              <a:pPr>
                <a:defRPr/>
              </a:pPr>
              <a:t>28/11/2009</a:t>
            </a:fld>
            <a:endParaRPr lang="pt-BR"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dirty="0"/>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D01810C-B6DF-4379-9222-76EB912E69C7}" type="slidenum">
              <a:rPr lang="pt-BR"/>
              <a:pPr>
                <a:defRPr/>
              </a:pPr>
              <a:t>‹nº›</a:t>
            </a:fld>
            <a:endParaRPr lang="pt-BR"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Planilha_do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Planilha_do_Microsoft_Office_Excel_97-20032.xls"/></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aixaDeTexto 3"/>
          <p:cNvSpPr txBox="1">
            <a:spLocks noChangeArrowheads="1"/>
          </p:cNvSpPr>
          <p:nvPr/>
        </p:nvSpPr>
        <p:spPr bwMode="auto">
          <a:xfrm>
            <a:off x="0" y="1357298"/>
            <a:ext cx="8643938" cy="3878263"/>
          </a:xfrm>
          <a:prstGeom prst="rect">
            <a:avLst/>
          </a:prstGeom>
          <a:noFill/>
          <a:ln w="9525">
            <a:noFill/>
            <a:miter lim="800000"/>
            <a:headEnd/>
            <a:tailEnd/>
          </a:ln>
        </p:spPr>
        <p:txBody>
          <a:bodyPr>
            <a:spAutoFit/>
          </a:bodyPr>
          <a:lstStyle/>
          <a:p>
            <a:pPr algn="ctr"/>
            <a:r>
              <a:rPr lang="en-US" sz="3200" b="1" dirty="0">
                <a:solidFill>
                  <a:srgbClr val="FFC000"/>
                </a:solidFill>
                <a:cs typeface="Arial" charset="0"/>
              </a:rPr>
              <a:t>APPLICATION  OF DIFFERENT MATERIALS IN BONE IMPLANTOLOGY</a:t>
            </a:r>
          </a:p>
          <a:p>
            <a:pPr algn="ctr"/>
            <a:endParaRPr lang="en-US" sz="3200" dirty="0">
              <a:cs typeface="Arial" charset="0"/>
            </a:endParaRPr>
          </a:p>
          <a:p>
            <a:pPr algn="ctr"/>
            <a:endParaRPr lang="en-US" sz="3200" dirty="0">
              <a:cs typeface="Arial" charset="0"/>
            </a:endParaRPr>
          </a:p>
          <a:p>
            <a:pPr algn="ctr"/>
            <a:endParaRPr lang="en-US" sz="3200" dirty="0">
              <a:cs typeface="Arial" charset="0"/>
            </a:endParaRPr>
          </a:p>
          <a:p>
            <a:pPr algn="ctr"/>
            <a:endParaRPr lang="en-US" sz="3200" dirty="0">
              <a:cs typeface="Arial" charset="0"/>
            </a:endParaRPr>
          </a:p>
          <a:p>
            <a:pPr algn="just"/>
            <a:r>
              <a:rPr lang="en-US" dirty="0">
                <a:solidFill>
                  <a:srgbClr val="FFC000"/>
                </a:solidFill>
                <a:cs typeface="Arial" charset="0"/>
              </a:rPr>
              <a:t>BRUNO KÖNIG JÚNIOR</a:t>
            </a:r>
          </a:p>
          <a:p>
            <a:pPr algn="just"/>
            <a:endParaRPr lang="en-US" dirty="0">
              <a:solidFill>
                <a:srgbClr val="FFC000"/>
              </a:solidFill>
              <a:cs typeface="Arial" charset="0"/>
            </a:endParaRPr>
          </a:p>
          <a:p>
            <a:pPr algn="just"/>
            <a:r>
              <a:rPr lang="en-US" dirty="0">
                <a:solidFill>
                  <a:srgbClr val="FFC000"/>
                </a:solidFill>
                <a:cs typeface="Arial" charset="0"/>
              </a:rPr>
              <a:t>SÉRGIO ALLEGRINI JUNIOR</a:t>
            </a:r>
          </a:p>
        </p:txBody>
      </p:sp>
      <p:sp>
        <p:nvSpPr>
          <p:cNvPr id="3" name="Espaço Reservado para Número de Slide 2"/>
          <p:cNvSpPr>
            <a:spLocks noGrp="1"/>
          </p:cNvSpPr>
          <p:nvPr>
            <p:ph type="sldNum" sz="quarter" idx="12"/>
          </p:nvPr>
        </p:nvSpPr>
        <p:spPr/>
        <p:txBody>
          <a:bodyPr/>
          <a:lstStyle/>
          <a:p>
            <a:pPr>
              <a:defRPr/>
            </a:pPr>
            <a:fld id="{B30C38C9-1C22-486D-87FF-978135FBF513}" type="slidenum">
              <a:rPr lang="pt-BR"/>
              <a:pPr>
                <a:defRPr/>
              </a:pPr>
              <a:t>1</a:t>
            </a:fld>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C6805FF7-67FF-4300-89C8-908AC4B65903}" type="slidenum">
              <a:rPr lang="pt-BR" smtClean="0"/>
              <a:pPr>
                <a:defRPr/>
              </a:pPr>
              <a:t>10</a:t>
            </a:fld>
            <a:endParaRPr lang="pt-BR"/>
          </a:p>
        </p:txBody>
      </p:sp>
      <p:graphicFrame>
        <p:nvGraphicFramePr>
          <p:cNvPr id="3" name="Tabela 2"/>
          <p:cNvGraphicFramePr>
            <a:graphicFrameLocks noGrp="1"/>
          </p:cNvGraphicFramePr>
          <p:nvPr/>
        </p:nvGraphicFramePr>
        <p:xfrm>
          <a:off x="928662" y="928670"/>
          <a:ext cx="7429552" cy="4357716"/>
        </p:xfrm>
        <a:graphic>
          <a:graphicData uri="http://schemas.openxmlformats.org/drawingml/2006/table">
            <a:tbl>
              <a:tblPr/>
              <a:tblGrid>
                <a:gridCol w="1856974"/>
                <a:gridCol w="2222742"/>
                <a:gridCol w="1492034"/>
                <a:gridCol w="1857802"/>
              </a:tblGrid>
              <a:tr h="1017281">
                <a:tc gridSpan="4">
                  <a:txBody>
                    <a:bodyPr/>
                    <a:lstStyle/>
                    <a:p>
                      <a:pPr algn="just">
                        <a:lnSpc>
                          <a:spcPct val="150000"/>
                        </a:lnSpc>
                        <a:spcAft>
                          <a:spcPts val="0"/>
                        </a:spcAft>
                      </a:pPr>
                      <a:r>
                        <a:rPr lang="pt-BR" sz="1400" dirty="0" smtClean="0">
                          <a:latin typeface="Times New Roman"/>
                          <a:ea typeface="Times New Roman"/>
                          <a:cs typeface="Times New Roman"/>
                        </a:rPr>
                        <a:t>CERAMIC                       </a:t>
                      </a:r>
                      <a:r>
                        <a:rPr lang="pt-BR" sz="1200" dirty="0" smtClean="0">
                          <a:latin typeface="Times New Roman"/>
                          <a:ea typeface="Times New Roman"/>
                          <a:cs typeface="Times New Roman"/>
                        </a:rPr>
                        <a:t>BONE DEPOSITION </a:t>
                      </a:r>
                      <a:r>
                        <a:rPr lang="pt-BR" sz="1400" dirty="0" smtClean="0">
                          <a:latin typeface="Times New Roman"/>
                          <a:ea typeface="Times New Roman"/>
                          <a:cs typeface="Times New Roman"/>
                        </a:rPr>
                        <a:t> </a:t>
                      </a:r>
                      <a:endParaRPr lang="pt-BR" sz="1200" dirty="0">
                        <a:latin typeface="Times New Roman"/>
                        <a:ea typeface="Times New Roman"/>
                        <a:cs typeface="Times New Roman"/>
                      </a:endParaRPr>
                    </a:p>
                    <a:p>
                      <a:pPr algn="just">
                        <a:lnSpc>
                          <a:spcPct val="150000"/>
                        </a:lnSpc>
                        <a:spcAft>
                          <a:spcPts val="0"/>
                        </a:spcAft>
                      </a:pPr>
                      <a:r>
                        <a:rPr lang="pt-BR" sz="1400" dirty="0">
                          <a:latin typeface="Times New Roman"/>
                          <a:ea typeface="Times New Roman"/>
                          <a:cs typeface="Times New Roman"/>
                        </a:rPr>
                        <a:t>                                     </a:t>
                      </a:r>
                      <a:r>
                        <a:rPr lang="pt-BR" sz="1400" dirty="0" smtClean="0">
                          <a:latin typeface="Times New Roman"/>
                          <a:ea typeface="Times New Roman"/>
                          <a:cs typeface="Times New Roman"/>
                        </a:rPr>
                        <a:t>       </a:t>
                      </a:r>
                      <a:r>
                        <a:rPr lang="pt-BR" sz="1200" dirty="0" smtClean="0">
                          <a:latin typeface="Times New Roman"/>
                          <a:ea typeface="Times New Roman"/>
                          <a:cs typeface="Times New Roman"/>
                        </a:rPr>
                        <a:t>AREA</a:t>
                      </a:r>
                      <a:r>
                        <a:rPr lang="pt-BR" sz="1400" dirty="0" smtClean="0">
                          <a:latin typeface="Times New Roman"/>
                          <a:ea typeface="Times New Roman"/>
                          <a:cs typeface="Times New Roman"/>
                        </a:rPr>
                        <a:t> </a:t>
                      </a:r>
                      <a:r>
                        <a:rPr lang="pt-BR" sz="1600" dirty="0" smtClean="0">
                          <a:latin typeface="Times New Roman"/>
                          <a:ea typeface="Times New Roman"/>
                          <a:cs typeface="Times New Roman"/>
                        </a:rPr>
                        <a:t>(</a:t>
                      </a:r>
                      <a:r>
                        <a:rPr lang="pt-BR" sz="1000" dirty="0" smtClean="0">
                          <a:latin typeface="Times New Roman"/>
                          <a:ea typeface="Times New Roman"/>
                          <a:cs typeface="Times New Roman"/>
                        </a:rPr>
                        <a:t>IN</a:t>
                      </a:r>
                      <a:r>
                        <a:rPr lang="pt-BR" sz="1400" dirty="0" smtClean="0">
                          <a:latin typeface="Times New Roman"/>
                          <a:ea typeface="Times New Roman"/>
                          <a:cs typeface="Times New Roman"/>
                        </a:rPr>
                        <a:t> </a:t>
                      </a:r>
                      <a:r>
                        <a:rPr lang="pt-BR" sz="1600" dirty="0">
                          <a:latin typeface="Times New Roman"/>
                          <a:ea typeface="Times New Roman"/>
                          <a:cs typeface="Times New Roman"/>
                        </a:rPr>
                        <a:t>µm</a:t>
                      </a:r>
                      <a:r>
                        <a:rPr lang="pt-BR" sz="1600" baseline="30000" dirty="0">
                          <a:latin typeface="Times New Roman"/>
                          <a:ea typeface="Times New Roman"/>
                          <a:cs typeface="Times New Roman"/>
                        </a:rPr>
                        <a:t>2 </a:t>
                      </a:r>
                      <a:r>
                        <a:rPr lang="pt-BR" sz="1600" dirty="0">
                          <a:latin typeface="Times New Roman"/>
                          <a:ea typeface="Times New Roman"/>
                          <a:cs typeface="Times New Roman"/>
                        </a:rPr>
                        <a:t>)                  </a:t>
                      </a:r>
                      <a:r>
                        <a:rPr lang="pt-BR" sz="1600" dirty="0" smtClean="0">
                          <a:latin typeface="Times New Roman"/>
                          <a:ea typeface="Times New Roman"/>
                          <a:cs typeface="Times New Roman"/>
                        </a:rPr>
                        <a:t>           </a:t>
                      </a:r>
                      <a:r>
                        <a:rPr lang="pt-BR" sz="1800" dirty="0">
                          <a:latin typeface="Times New Roman"/>
                          <a:ea typeface="Times New Roman"/>
                          <a:cs typeface="Times New Roman"/>
                        </a:rPr>
                        <a:t>%          </a:t>
                      </a:r>
                      <a:r>
                        <a:rPr lang="pt-BR" sz="1800" dirty="0" smtClean="0">
                          <a:latin typeface="Times New Roman"/>
                          <a:ea typeface="Times New Roman"/>
                          <a:cs typeface="Times New Roman"/>
                        </a:rPr>
                        <a:t>         </a:t>
                      </a:r>
                      <a:r>
                        <a:rPr lang="pt-BR" sz="1200" dirty="0" smtClean="0">
                          <a:latin typeface="Times New Roman"/>
                          <a:ea typeface="Times New Roman"/>
                          <a:cs typeface="Times New Roman"/>
                        </a:rPr>
                        <a:t>CLASSIFICATION</a:t>
                      </a:r>
                      <a:endParaRPr lang="pt-B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77205">
                <a:tc>
                  <a:txBody>
                    <a:bodyPr/>
                    <a:lstStyle/>
                    <a:p>
                      <a:pPr algn="just">
                        <a:lnSpc>
                          <a:spcPct val="150000"/>
                        </a:lnSpc>
                        <a:spcAft>
                          <a:spcPts val="0"/>
                        </a:spcAft>
                      </a:pPr>
                      <a:r>
                        <a:rPr lang="pt-BR" sz="1400" dirty="0">
                          <a:latin typeface="Arial" pitchFamily="34" charset="0"/>
                          <a:ea typeface="Times New Roman"/>
                          <a:cs typeface="Arial" pitchFamily="34" charset="0"/>
                        </a:rPr>
                        <a:t>Ca HPO</a:t>
                      </a:r>
                      <a:r>
                        <a:rPr lang="pt-BR" sz="1400" baseline="-25000" dirty="0">
                          <a:latin typeface="Arial" pitchFamily="34" charset="0"/>
                          <a:ea typeface="Times New Roman"/>
                          <a:cs typeface="Arial" pitchFamily="34" charset="0"/>
                        </a:rPr>
                        <a:t>4</a:t>
                      </a:r>
                      <a:endParaRPr lang="pt-BR" sz="12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1400" dirty="0">
                          <a:latin typeface="Times New Roman"/>
                          <a:ea typeface="Times New Roman"/>
                          <a:cs typeface="Times New Roman"/>
                        </a:rPr>
                        <a:t>      152.108,00</a:t>
                      </a:r>
                      <a:endParaRPr lang="pt-B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1400">
                          <a:latin typeface="Times New Roman"/>
                          <a:ea typeface="Times New Roman"/>
                          <a:cs typeface="Times New Roman"/>
                        </a:rPr>
                        <a:t>     12,18</a:t>
                      </a:r>
                      <a:endParaRPr lang="pt-B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1400" dirty="0">
                          <a:latin typeface="Times New Roman"/>
                          <a:ea typeface="Times New Roman"/>
                          <a:cs typeface="Times New Roman"/>
                        </a:rPr>
                        <a:t>         </a:t>
                      </a:r>
                      <a:r>
                        <a:rPr lang="pt-BR" sz="1400" dirty="0" smtClean="0">
                          <a:latin typeface="Times New Roman"/>
                          <a:ea typeface="Times New Roman"/>
                          <a:cs typeface="Times New Roman"/>
                        </a:rPr>
                        <a:t>5</a:t>
                      </a:r>
                      <a:r>
                        <a:rPr lang="pt-BR" sz="1400" baseline="30000" dirty="0" smtClean="0">
                          <a:latin typeface="Times New Roman"/>
                          <a:ea typeface="Times New Roman"/>
                          <a:cs typeface="Times New Roman"/>
                        </a:rPr>
                        <a:t>TH</a:t>
                      </a:r>
                      <a:endParaRPr lang="pt-B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205">
                <a:tc>
                  <a:txBody>
                    <a:bodyPr/>
                    <a:lstStyle/>
                    <a:p>
                      <a:pPr algn="just">
                        <a:lnSpc>
                          <a:spcPct val="150000"/>
                        </a:lnSpc>
                        <a:spcAft>
                          <a:spcPts val="0"/>
                        </a:spcAft>
                      </a:pPr>
                      <a:r>
                        <a:rPr lang="pt-BR" sz="1400" dirty="0">
                          <a:solidFill>
                            <a:srgbClr val="FFFF00"/>
                          </a:solidFill>
                          <a:latin typeface="Arial" pitchFamily="34" charset="0"/>
                          <a:ea typeface="Times New Roman"/>
                          <a:cs typeface="Arial" pitchFamily="34" charset="0"/>
                        </a:rPr>
                        <a:t>Ca(HPO</a:t>
                      </a:r>
                      <a:r>
                        <a:rPr lang="pt-BR" sz="1400" baseline="-25000" dirty="0">
                          <a:solidFill>
                            <a:srgbClr val="FFFF00"/>
                          </a:solidFill>
                          <a:latin typeface="Arial" pitchFamily="34" charset="0"/>
                          <a:ea typeface="Times New Roman"/>
                          <a:cs typeface="Arial" pitchFamily="34" charset="0"/>
                        </a:rPr>
                        <a:t>4</a:t>
                      </a:r>
                      <a:r>
                        <a:rPr lang="pt-BR" sz="1400" dirty="0">
                          <a:solidFill>
                            <a:srgbClr val="FFFF00"/>
                          </a:solidFill>
                          <a:latin typeface="Arial" pitchFamily="34" charset="0"/>
                          <a:ea typeface="Times New Roman"/>
                          <a:cs typeface="Arial" pitchFamily="34" charset="0"/>
                        </a:rPr>
                        <a:t>)</a:t>
                      </a:r>
                      <a:r>
                        <a:rPr lang="pt-BR" sz="1400" baseline="-25000" dirty="0">
                          <a:solidFill>
                            <a:srgbClr val="FFFF00"/>
                          </a:solidFill>
                          <a:latin typeface="Arial" pitchFamily="34" charset="0"/>
                          <a:ea typeface="Times New Roman"/>
                          <a:cs typeface="Arial" pitchFamily="34" charset="0"/>
                        </a:rPr>
                        <a:t>2</a:t>
                      </a:r>
                      <a:r>
                        <a:rPr lang="pt-BR" sz="1400" dirty="0">
                          <a:solidFill>
                            <a:srgbClr val="FFFF00"/>
                          </a:solidFill>
                          <a:latin typeface="Arial" pitchFamily="34" charset="0"/>
                          <a:ea typeface="Times New Roman"/>
                          <a:cs typeface="Arial" pitchFamily="34" charset="0"/>
                        </a:rPr>
                        <a:t>H</a:t>
                      </a:r>
                      <a:r>
                        <a:rPr lang="pt-BR" sz="1400" baseline="-25000" dirty="0">
                          <a:solidFill>
                            <a:srgbClr val="FFFF00"/>
                          </a:solidFill>
                          <a:latin typeface="Arial" pitchFamily="34" charset="0"/>
                          <a:ea typeface="Times New Roman"/>
                          <a:cs typeface="Arial" pitchFamily="34" charset="0"/>
                        </a:rPr>
                        <a:t>2</a:t>
                      </a:r>
                      <a:r>
                        <a:rPr lang="pt-BR" sz="1400" dirty="0">
                          <a:solidFill>
                            <a:srgbClr val="FFFF00"/>
                          </a:solidFill>
                          <a:latin typeface="Arial" pitchFamily="34" charset="0"/>
                          <a:ea typeface="Times New Roman"/>
                          <a:cs typeface="Arial" pitchFamily="34" charset="0"/>
                        </a:rPr>
                        <a:t>O</a:t>
                      </a:r>
                      <a:endParaRPr lang="pt-BR" sz="1200" dirty="0">
                        <a:solidFill>
                          <a:srgbClr val="FFFF00"/>
                        </a:solidFill>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1400" dirty="0">
                          <a:solidFill>
                            <a:srgbClr val="FFFF00"/>
                          </a:solidFill>
                          <a:latin typeface="Times New Roman"/>
                          <a:ea typeface="Times New Roman"/>
                          <a:cs typeface="Times New Roman"/>
                        </a:rPr>
                        <a:t>      162.919,54</a:t>
                      </a:r>
                      <a:endParaRPr lang="pt-BR" sz="1200" dirty="0">
                        <a:solidFill>
                          <a:srgbClr val="FFFF00"/>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1400" dirty="0">
                          <a:solidFill>
                            <a:srgbClr val="FFFF00"/>
                          </a:solidFill>
                          <a:latin typeface="Times New Roman"/>
                          <a:ea typeface="Times New Roman"/>
                          <a:cs typeface="Times New Roman"/>
                        </a:rPr>
                        <a:t>     13,04</a:t>
                      </a:r>
                      <a:endParaRPr lang="pt-BR" sz="1200" dirty="0">
                        <a:solidFill>
                          <a:srgbClr val="FFFF00"/>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1400" dirty="0">
                          <a:solidFill>
                            <a:srgbClr val="FFFF00"/>
                          </a:solidFill>
                          <a:latin typeface="Times New Roman"/>
                          <a:ea typeface="Times New Roman"/>
                          <a:cs typeface="Times New Roman"/>
                        </a:rPr>
                        <a:t>         </a:t>
                      </a:r>
                      <a:r>
                        <a:rPr lang="pt-BR" sz="1400" dirty="0" smtClean="0">
                          <a:solidFill>
                            <a:srgbClr val="FFFF00"/>
                          </a:solidFill>
                          <a:latin typeface="Times New Roman"/>
                          <a:ea typeface="Times New Roman"/>
                          <a:cs typeface="Times New Roman"/>
                        </a:rPr>
                        <a:t>4</a:t>
                      </a:r>
                      <a:r>
                        <a:rPr lang="pt-BR" sz="1400" baseline="30000" dirty="0" smtClean="0">
                          <a:solidFill>
                            <a:srgbClr val="FFFF00"/>
                          </a:solidFill>
                          <a:latin typeface="Times New Roman"/>
                          <a:ea typeface="Times New Roman"/>
                          <a:cs typeface="Times New Roman"/>
                        </a:rPr>
                        <a:t>TH</a:t>
                      </a:r>
                      <a:endParaRPr lang="pt-BR" sz="1200" dirty="0">
                        <a:solidFill>
                          <a:srgbClr val="FFFF00"/>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205">
                <a:tc>
                  <a:txBody>
                    <a:bodyPr/>
                    <a:lstStyle/>
                    <a:p>
                      <a:pPr algn="just">
                        <a:lnSpc>
                          <a:spcPct val="150000"/>
                        </a:lnSpc>
                        <a:spcAft>
                          <a:spcPts val="0"/>
                        </a:spcAft>
                      </a:pPr>
                      <a:r>
                        <a:rPr lang="pt-BR" sz="1400" dirty="0">
                          <a:latin typeface="Arial" pitchFamily="34" charset="0"/>
                          <a:ea typeface="Times New Roman"/>
                          <a:cs typeface="Arial" pitchFamily="34" charset="0"/>
                        </a:rPr>
                        <a:t>Ca</a:t>
                      </a:r>
                      <a:r>
                        <a:rPr lang="pt-BR" sz="1400" baseline="-25000" dirty="0">
                          <a:latin typeface="Arial" pitchFamily="34" charset="0"/>
                          <a:ea typeface="Times New Roman"/>
                          <a:cs typeface="Arial" pitchFamily="34" charset="0"/>
                        </a:rPr>
                        <a:t>2</a:t>
                      </a:r>
                      <a:r>
                        <a:rPr lang="pt-BR" sz="1400" dirty="0">
                          <a:latin typeface="Arial" pitchFamily="34" charset="0"/>
                          <a:ea typeface="Times New Roman"/>
                          <a:cs typeface="Arial" pitchFamily="34" charset="0"/>
                        </a:rPr>
                        <a:t>P</a:t>
                      </a:r>
                      <a:r>
                        <a:rPr lang="pt-BR" sz="1400" baseline="-25000" dirty="0">
                          <a:latin typeface="Arial" pitchFamily="34" charset="0"/>
                          <a:ea typeface="Times New Roman"/>
                          <a:cs typeface="Arial" pitchFamily="34" charset="0"/>
                        </a:rPr>
                        <a:t>2</a:t>
                      </a:r>
                      <a:r>
                        <a:rPr lang="pt-BR" sz="1400" dirty="0">
                          <a:latin typeface="Arial" pitchFamily="34" charset="0"/>
                          <a:ea typeface="Times New Roman"/>
                          <a:cs typeface="Arial" pitchFamily="34" charset="0"/>
                        </a:rPr>
                        <a:t>O</a:t>
                      </a:r>
                      <a:r>
                        <a:rPr lang="pt-BR" sz="1400" baseline="-25000" dirty="0">
                          <a:latin typeface="Arial" pitchFamily="34" charset="0"/>
                          <a:ea typeface="Times New Roman"/>
                          <a:cs typeface="Arial" pitchFamily="34" charset="0"/>
                        </a:rPr>
                        <a:t>7</a:t>
                      </a:r>
                      <a:endParaRPr lang="pt-BR" sz="12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1400">
                          <a:latin typeface="Times New Roman"/>
                          <a:ea typeface="Times New Roman"/>
                          <a:cs typeface="Times New Roman"/>
                        </a:rPr>
                        <a:t>      228.813,85</a:t>
                      </a:r>
                      <a:endParaRPr lang="pt-B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1400">
                          <a:latin typeface="Times New Roman"/>
                          <a:ea typeface="Times New Roman"/>
                          <a:cs typeface="Times New Roman"/>
                        </a:rPr>
                        <a:t>     18,32</a:t>
                      </a:r>
                      <a:endParaRPr lang="pt-B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1400" dirty="0">
                          <a:latin typeface="Times New Roman"/>
                          <a:ea typeface="Times New Roman"/>
                          <a:cs typeface="Times New Roman"/>
                        </a:rPr>
                        <a:t>         </a:t>
                      </a:r>
                      <a:r>
                        <a:rPr lang="pt-BR" sz="1400" dirty="0" smtClean="0">
                          <a:latin typeface="Times New Roman"/>
                          <a:ea typeface="Times New Roman"/>
                          <a:cs typeface="Times New Roman"/>
                        </a:rPr>
                        <a:t>3</a:t>
                      </a:r>
                      <a:r>
                        <a:rPr lang="pt-BR" sz="1400" baseline="30000" dirty="0" smtClean="0">
                          <a:latin typeface="Times New Roman"/>
                          <a:ea typeface="Times New Roman"/>
                          <a:cs typeface="Times New Roman"/>
                        </a:rPr>
                        <a:t>TH</a:t>
                      </a:r>
                      <a:endParaRPr lang="pt-B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205">
                <a:tc>
                  <a:txBody>
                    <a:bodyPr/>
                    <a:lstStyle/>
                    <a:p>
                      <a:pPr algn="just">
                        <a:lnSpc>
                          <a:spcPct val="150000"/>
                        </a:lnSpc>
                        <a:spcAft>
                          <a:spcPts val="0"/>
                        </a:spcAft>
                      </a:pPr>
                      <a:r>
                        <a:rPr lang="pt-BR" sz="1400" dirty="0">
                          <a:solidFill>
                            <a:srgbClr val="FFFF00"/>
                          </a:solidFill>
                          <a:latin typeface="Arial" pitchFamily="34" charset="0"/>
                          <a:ea typeface="Times New Roman"/>
                          <a:cs typeface="Arial" pitchFamily="34" charset="0"/>
                        </a:rPr>
                        <a:t>Ca</a:t>
                      </a:r>
                      <a:r>
                        <a:rPr lang="pt-BR" sz="1400" baseline="-25000" dirty="0">
                          <a:solidFill>
                            <a:srgbClr val="FFFF00"/>
                          </a:solidFill>
                          <a:latin typeface="Arial" pitchFamily="34" charset="0"/>
                          <a:ea typeface="Times New Roman"/>
                          <a:cs typeface="Arial" pitchFamily="34" charset="0"/>
                        </a:rPr>
                        <a:t>3</a:t>
                      </a:r>
                      <a:r>
                        <a:rPr lang="pt-BR" sz="1400" dirty="0">
                          <a:solidFill>
                            <a:srgbClr val="FFFF00"/>
                          </a:solidFill>
                          <a:latin typeface="Arial" pitchFamily="34" charset="0"/>
                          <a:ea typeface="Times New Roman"/>
                          <a:cs typeface="Arial" pitchFamily="34" charset="0"/>
                        </a:rPr>
                        <a:t>(PO</a:t>
                      </a:r>
                      <a:r>
                        <a:rPr lang="pt-BR" sz="1400" baseline="-25000" dirty="0">
                          <a:solidFill>
                            <a:srgbClr val="FFFF00"/>
                          </a:solidFill>
                          <a:latin typeface="Arial" pitchFamily="34" charset="0"/>
                          <a:ea typeface="Times New Roman"/>
                          <a:cs typeface="Arial" pitchFamily="34" charset="0"/>
                        </a:rPr>
                        <a:t>4</a:t>
                      </a:r>
                      <a:r>
                        <a:rPr lang="pt-BR" sz="1400" dirty="0">
                          <a:solidFill>
                            <a:srgbClr val="FFFF00"/>
                          </a:solidFill>
                          <a:latin typeface="Arial" pitchFamily="34" charset="0"/>
                          <a:ea typeface="Times New Roman"/>
                          <a:cs typeface="Arial" pitchFamily="34" charset="0"/>
                        </a:rPr>
                        <a:t>)</a:t>
                      </a:r>
                      <a:r>
                        <a:rPr lang="pt-BR" sz="1400" baseline="-25000" dirty="0">
                          <a:solidFill>
                            <a:srgbClr val="FFFF00"/>
                          </a:solidFill>
                          <a:latin typeface="Arial" pitchFamily="34" charset="0"/>
                          <a:ea typeface="Times New Roman"/>
                          <a:cs typeface="Arial" pitchFamily="34" charset="0"/>
                        </a:rPr>
                        <a:t>2</a:t>
                      </a:r>
                      <a:endParaRPr lang="pt-BR" sz="1200" dirty="0">
                        <a:solidFill>
                          <a:srgbClr val="FFFF00"/>
                        </a:solidFill>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1400" dirty="0">
                          <a:solidFill>
                            <a:srgbClr val="FFFF00"/>
                          </a:solidFill>
                          <a:latin typeface="Times New Roman"/>
                          <a:ea typeface="Times New Roman"/>
                          <a:cs typeface="Times New Roman"/>
                        </a:rPr>
                        <a:t>      278.370,96</a:t>
                      </a:r>
                      <a:endParaRPr lang="pt-BR" sz="1200" dirty="0">
                        <a:solidFill>
                          <a:srgbClr val="FFFF00"/>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1400" dirty="0">
                          <a:solidFill>
                            <a:srgbClr val="FFFF00"/>
                          </a:solidFill>
                          <a:latin typeface="Times New Roman"/>
                          <a:ea typeface="Times New Roman"/>
                          <a:cs typeface="Times New Roman"/>
                        </a:rPr>
                        <a:t>     22,28</a:t>
                      </a:r>
                      <a:endParaRPr lang="pt-BR" sz="1200" dirty="0">
                        <a:solidFill>
                          <a:srgbClr val="FFFF00"/>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1400" dirty="0">
                          <a:solidFill>
                            <a:srgbClr val="FFFF00"/>
                          </a:solidFill>
                          <a:latin typeface="Times New Roman"/>
                          <a:ea typeface="Times New Roman"/>
                          <a:cs typeface="Times New Roman"/>
                        </a:rPr>
                        <a:t>         </a:t>
                      </a:r>
                      <a:r>
                        <a:rPr lang="pt-BR" sz="1400" dirty="0" smtClean="0">
                          <a:solidFill>
                            <a:srgbClr val="FFFF00"/>
                          </a:solidFill>
                          <a:latin typeface="Times New Roman"/>
                          <a:ea typeface="Times New Roman"/>
                          <a:cs typeface="Times New Roman"/>
                        </a:rPr>
                        <a:t>2</a:t>
                      </a:r>
                      <a:r>
                        <a:rPr lang="pt-BR" sz="1400" baseline="30000" dirty="0" smtClean="0">
                          <a:solidFill>
                            <a:srgbClr val="FFFF00"/>
                          </a:solidFill>
                          <a:latin typeface="Times New Roman"/>
                          <a:ea typeface="Times New Roman"/>
                          <a:cs typeface="Times New Roman"/>
                        </a:rPr>
                        <a:t>ND</a:t>
                      </a:r>
                      <a:endParaRPr lang="pt-BR" sz="1200" dirty="0">
                        <a:solidFill>
                          <a:srgbClr val="FFFF00"/>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205">
                <a:tc>
                  <a:txBody>
                    <a:bodyPr/>
                    <a:lstStyle/>
                    <a:p>
                      <a:pPr algn="just">
                        <a:lnSpc>
                          <a:spcPct val="150000"/>
                        </a:lnSpc>
                        <a:spcAft>
                          <a:spcPts val="0"/>
                        </a:spcAft>
                      </a:pPr>
                      <a:r>
                        <a:rPr lang="pt-BR" sz="1100" b="0" dirty="0">
                          <a:latin typeface="Arial" pitchFamily="34" charset="0"/>
                          <a:ea typeface="Times New Roman"/>
                          <a:cs typeface="Arial" pitchFamily="34" charset="0"/>
                        </a:rPr>
                        <a:t>Ca</a:t>
                      </a:r>
                      <a:r>
                        <a:rPr lang="pt-BR" sz="1100" b="0" baseline="-25000" dirty="0">
                          <a:latin typeface="Arial" pitchFamily="34" charset="0"/>
                          <a:ea typeface="Times New Roman"/>
                          <a:cs typeface="Arial" pitchFamily="34" charset="0"/>
                        </a:rPr>
                        <a:t>9</a:t>
                      </a:r>
                      <a:r>
                        <a:rPr lang="pt-BR" sz="1100" b="0" dirty="0">
                          <a:latin typeface="Arial" pitchFamily="34" charset="0"/>
                          <a:ea typeface="Times New Roman"/>
                          <a:cs typeface="Arial" pitchFamily="34" charset="0"/>
                        </a:rPr>
                        <a:t>(PO</a:t>
                      </a:r>
                      <a:r>
                        <a:rPr lang="pt-BR" sz="1100" b="0" baseline="-25000" dirty="0">
                          <a:latin typeface="Arial" pitchFamily="34" charset="0"/>
                          <a:ea typeface="Times New Roman"/>
                          <a:cs typeface="Arial" pitchFamily="34" charset="0"/>
                        </a:rPr>
                        <a:t>4</a:t>
                      </a:r>
                      <a:r>
                        <a:rPr lang="pt-BR" sz="1100" b="0" dirty="0">
                          <a:latin typeface="Arial" pitchFamily="34" charset="0"/>
                          <a:ea typeface="Times New Roman"/>
                          <a:cs typeface="Arial" pitchFamily="34" charset="0"/>
                        </a:rPr>
                        <a:t>)</a:t>
                      </a:r>
                      <a:r>
                        <a:rPr lang="pt-BR" sz="1100" b="0" baseline="-25000" dirty="0">
                          <a:latin typeface="Arial" pitchFamily="34" charset="0"/>
                          <a:ea typeface="Times New Roman"/>
                          <a:cs typeface="Arial" pitchFamily="34" charset="0"/>
                        </a:rPr>
                        <a:t>6</a:t>
                      </a:r>
                      <a:r>
                        <a:rPr lang="pt-BR" sz="1100" b="0" dirty="0">
                          <a:latin typeface="Arial" pitchFamily="34" charset="0"/>
                          <a:ea typeface="Times New Roman"/>
                          <a:cs typeface="Arial" pitchFamily="34" charset="0"/>
                        </a:rPr>
                        <a:t>(OH)</a:t>
                      </a:r>
                      <a:r>
                        <a:rPr lang="pt-BR" sz="1100" b="0" baseline="-25000" dirty="0">
                          <a:latin typeface="Arial" pitchFamily="34" charset="0"/>
                          <a:ea typeface="Times New Roman"/>
                          <a:cs typeface="Arial" pitchFamily="34" charset="0"/>
                        </a:rPr>
                        <a:t>2</a:t>
                      </a:r>
                      <a:endParaRPr lang="pt-BR" sz="1100" b="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1400">
                          <a:latin typeface="Times New Roman"/>
                          <a:ea typeface="Times New Roman"/>
                          <a:cs typeface="Times New Roman"/>
                        </a:rPr>
                        <a:t>        99.295,03</a:t>
                      </a:r>
                      <a:endParaRPr lang="pt-B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1400">
                          <a:latin typeface="Times New Roman"/>
                          <a:ea typeface="Times New Roman"/>
                          <a:cs typeface="Times New Roman"/>
                        </a:rPr>
                        <a:t>       7,95</a:t>
                      </a:r>
                      <a:endParaRPr lang="pt-B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1400" dirty="0">
                          <a:latin typeface="Times New Roman"/>
                          <a:ea typeface="Times New Roman"/>
                          <a:cs typeface="Times New Roman"/>
                        </a:rPr>
                        <a:t>         </a:t>
                      </a:r>
                      <a:r>
                        <a:rPr lang="pt-BR" sz="1400" dirty="0" smtClean="0">
                          <a:latin typeface="Times New Roman"/>
                          <a:ea typeface="Times New Roman"/>
                          <a:cs typeface="Times New Roman"/>
                        </a:rPr>
                        <a:t>6</a:t>
                      </a:r>
                      <a:r>
                        <a:rPr lang="pt-BR" sz="1400" baseline="30000" dirty="0" smtClean="0">
                          <a:latin typeface="Times New Roman"/>
                          <a:ea typeface="Times New Roman"/>
                          <a:cs typeface="Times New Roman"/>
                        </a:rPr>
                        <a:t>TH</a:t>
                      </a:r>
                      <a:endParaRPr lang="pt-B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205">
                <a:tc>
                  <a:txBody>
                    <a:bodyPr/>
                    <a:lstStyle/>
                    <a:p>
                      <a:pPr algn="just">
                        <a:lnSpc>
                          <a:spcPct val="150000"/>
                        </a:lnSpc>
                        <a:spcAft>
                          <a:spcPts val="0"/>
                        </a:spcAft>
                      </a:pPr>
                      <a:r>
                        <a:rPr lang="pt-BR" sz="1400" dirty="0">
                          <a:solidFill>
                            <a:srgbClr val="FFFF00"/>
                          </a:solidFill>
                          <a:latin typeface="Arial" pitchFamily="34" charset="0"/>
                          <a:ea typeface="Times New Roman"/>
                          <a:cs typeface="Arial" pitchFamily="34" charset="0"/>
                        </a:rPr>
                        <a:t>Ca</a:t>
                      </a:r>
                      <a:r>
                        <a:rPr lang="pt-BR" sz="1400" baseline="-25000" dirty="0">
                          <a:solidFill>
                            <a:srgbClr val="FFFF00"/>
                          </a:solidFill>
                          <a:latin typeface="Arial" pitchFamily="34" charset="0"/>
                          <a:ea typeface="Times New Roman"/>
                          <a:cs typeface="Arial" pitchFamily="34" charset="0"/>
                        </a:rPr>
                        <a:t>10</a:t>
                      </a:r>
                      <a:r>
                        <a:rPr lang="pt-BR" sz="1400" dirty="0">
                          <a:solidFill>
                            <a:srgbClr val="FFFF00"/>
                          </a:solidFill>
                          <a:latin typeface="Arial" pitchFamily="34" charset="0"/>
                          <a:ea typeface="Times New Roman"/>
                          <a:cs typeface="Arial" pitchFamily="34" charset="0"/>
                        </a:rPr>
                        <a:t>(PO</a:t>
                      </a:r>
                      <a:r>
                        <a:rPr lang="pt-BR" sz="1400" baseline="-25000" dirty="0">
                          <a:solidFill>
                            <a:srgbClr val="FFFF00"/>
                          </a:solidFill>
                          <a:latin typeface="Arial" pitchFamily="34" charset="0"/>
                          <a:ea typeface="Times New Roman"/>
                          <a:cs typeface="Arial" pitchFamily="34" charset="0"/>
                        </a:rPr>
                        <a:t>4</a:t>
                      </a:r>
                      <a:r>
                        <a:rPr lang="pt-BR" sz="1400" dirty="0">
                          <a:solidFill>
                            <a:srgbClr val="FFFF00"/>
                          </a:solidFill>
                          <a:latin typeface="Arial" pitchFamily="34" charset="0"/>
                          <a:ea typeface="Times New Roman"/>
                          <a:cs typeface="Arial" pitchFamily="34" charset="0"/>
                        </a:rPr>
                        <a:t>)</a:t>
                      </a:r>
                      <a:r>
                        <a:rPr lang="pt-BR" sz="1400" baseline="-25000" dirty="0">
                          <a:solidFill>
                            <a:srgbClr val="FFFF00"/>
                          </a:solidFill>
                          <a:latin typeface="Arial" pitchFamily="34" charset="0"/>
                          <a:ea typeface="Times New Roman"/>
                          <a:cs typeface="Arial" pitchFamily="34" charset="0"/>
                        </a:rPr>
                        <a:t>6</a:t>
                      </a:r>
                      <a:r>
                        <a:rPr lang="pt-BR" sz="1400" dirty="0">
                          <a:solidFill>
                            <a:srgbClr val="FFFF00"/>
                          </a:solidFill>
                          <a:latin typeface="Arial" pitchFamily="34" charset="0"/>
                          <a:ea typeface="Times New Roman"/>
                          <a:cs typeface="Arial" pitchFamily="34" charset="0"/>
                        </a:rPr>
                        <a:t>(OH)</a:t>
                      </a:r>
                      <a:r>
                        <a:rPr lang="pt-BR" sz="1400" baseline="-25000" dirty="0">
                          <a:solidFill>
                            <a:srgbClr val="FFFF00"/>
                          </a:solidFill>
                          <a:latin typeface="Arial" pitchFamily="34" charset="0"/>
                          <a:ea typeface="Times New Roman"/>
                          <a:cs typeface="Arial" pitchFamily="34" charset="0"/>
                        </a:rPr>
                        <a:t>2</a:t>
                      </a:r>
                      <a:endParaRPr lang="pt-BR" sz="1200" dirty="0">
                        <a:solidFill>
                          <a:srgbClr val="FFFF00"/>
                        </a:solidFill>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1400" dirty="0">
                          <a:solidFill>
                            <a:srgbClr val="FFFF00"/>
                          </a:solidFill>
                          <a:latin typeface="Times New Roman"/>
                          <a:ea typeface="Times New Roman"/>
                          <a:cs typeface="Times New Roman"/>
                        </a:rPr>
                        <a:t>      327.760,07</a:t>
                      </a:r>
                      <a:endParaRPr lang="pt-BR" sz="1200" dirty="0">
                        <a:solidFill>
                          <a:srgbClr val="FFFF00"/>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1400" dirty="0">
                          <a:solidFill>
                            <a:srgbClr val="FFFF00"/>
                          </a:solidFill>
                          <a:latin typeface="Times New Roman"/>
                          <a:ea typeface="Times New Roman"/>
                          <a:cs typeface="Times New Roman"/>
                        </a:rPr>
                        <a:t>     26,24</a:t>
                      </a:r>
                      <a:endParaRPr lang="pt-BR" sz="1200" dirty="0">
                        <a:solidFill>
                          <a:srgbClr val="FFFF00"/>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1400" dirty="0">
                          <a:solidFill>
                            <a:srgbClr val="FFFF00"/>
                          </a:solidFill>
                          <a:latin typeface="Times New Roman"/>
                          <a:ea typeface="Times New Roman"/>
                          <a:cs typeface="Times New Roman"/>
                        </a:rPr>
                        <a:t>         </a:t>
                      </a:r>
                      <a:r>
                        <a:rPr lang="pt-BR" sz="1400" dirty="0" smtClean="0">
                          <a:solidFill>
                            <a:srgbClr val="FFFF00"/>
                          </a:solidFill>
                          <a:latin typeface="Times New Roman"/>
                          <a:ea typeface="Times New Roman"/>
                          <a:cs typeface="Times New Roman"/>
                        </a:rPr>
                        <a:t>1</a:t>
                      </a:r>
                      <a:r>
                        <a:rPr lang="pt-BR" sz="1400" baseline="30000" dirty="0" smtClean="0">
                          <a:solidFill>
                            <a:srgbClr val="FFFF00"/>
                          </a:solidFill>
                          <a:latin typeface="Times New Roman"/>
                          <a:ea typeface="Times New Roman"/>
                          <a:cs typeface="Times New Roman"/>
                        </a:rPr>
                        <a:t>ST</a:t>
                      </a:r>
                      <a:endParaRPr lang="pt-BR" sz="1200" dirty="0">
                        <a:solidFill>
                          <a:srgbClr val="FFFF00"/>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205">
                <a:tc>
                  <a:txBody>
                    <a:bodyPr/>
                    <a:lstStyle/>
                    <a:p>
                      <a:pPr algn="just">
                        <a:lnSpc>
                          <a:spcPct val="150000"/>
                        </a:lnSpc>
                        <a:spcAft>
                          <a:spcPts val="0"/>
                        </a:spcAft>
                      </a:pPr>
                      <a:r>
                        <a:rPr lang="pt-BR" sz="1400" dirty="0">
                          <a:latin typeface="Arial" pitchFamily="34" charset="0"/>
                          <a:ea typeface="Times New Roman"/>
                          <a:cs typeface="Arial" pitchFamily="34" charset="0"/>
                        </a:rPr>
                        <a:t>TOTAL</a:t>
                      </a:r>
                      <a:endParaRPr lang="pt-BR" sz="1200" dirty="0">
                        <a:latin typeface="Arial" pitchFamily="34" charset="0"/>
                        <a:ea typeface="Times New Roman"/>
                        <a:cs typeface="Arial"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pt-BR" sz="1400" dirty="0">
                          <a:latin typeface="Times New Roman"/>
                          <a:ea typeface="Times New Roman"/>
                          <a:cs typeface="Times New Roman"/>
                        </a:rPr>
                        <a:t>   1.249.267,45</a:t>
                      </a:r>
                      <a:endParaRPr lang="pt-B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pt-BR" sz="1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pt-BR" sz="1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8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C6805FF7-67FF-4300-89C8-908AC4B65903}" type="slidenum">
              <a:rPr lang="pt-BR" smtClean="0"/>
              <a:pPr>
                <a:defRPr/>
              </a:pPr>
              <a:t>11</a:t>
            </a:fld>
            <a:endParaRPr lang="pt-BR"/>
          </a:p>
        </p:txBody>
      </p:sp>
      <p:sp>
        <p:nvSpPr>
          <p:cNvPr id="36865" name="Rectangle 1"/>
          <p:cNvSpPr>
            <a:spLocks noChangeArrowheads="1"/>
          </p:cNvSpPr>
          <p:nvPr/>
        </p:nvSpPr>
        <p:spPr bwMode="auto">
          <a:xfrm>
            <a:off x="1" y="-13295"/>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USE OF BIOACTIVE GLASSES COMPOSED OF PHOSPHATES CONTAINING CALCIUM, SODIUM AND NIOBIUM</a:t>
            </a:r>
            <a:r>
              <a:rPr kumimoji="0" lang="pt-BR"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r>
              <a:rPr lang="pt-BR" sz="1600" dirty="0" smtClean="0">
                <a:solidFill>
                  <a:srgbClr val="FFFF00"/>
                </a:solidFill>
                <a:latin typeface="Arial" pitchFamily="34" charset="0"/>
                <a:ea typeface="Times New Roman" pitchFamily="18" charset="0"/>
                <a:cs typeface="Arial" pitchFamily="34" charset="0"/>
              </a:rPr>
              <a:t>MARCELO J. CARBONARI.  </a:t>
            </a:r>
            <a:endParaRPr kumimoji="0" lang="pt-BR" sz="1600" b="0" i="0" u="none" strike="noStrike" cap="none" normalizeH="0" baseline="0" dirty="0" smtClean="0">
              <a:ln>
                <a:noFill/>
              </a:ln>
              <a:solidFill>
                <a:srgbClr val="FFFF00"/>
              </a:solidFill>
              <a:effectLst/>
              <a:latin typeface="Arial" pitchFamily="34" charset="0"/>
              <a:cs typeface="Arial" pitchFamily="34" charset="0"/>
            </a:endParaRPr>
          </a:p>
        </p:txBody>
      </p:sp>
      <p:sp>
        <p:nvSpPr>
          <p:cNvPr id="3686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866" name="Imagem 32" descr="CPIL-TE-10X-R1"/>
          <p:cNvPicPr>
            <a:picLocks noChangeAspect="1" noChangeArrowheads="1"/>
          </p:cNvPicPr>
          <p:nvPr/>
        </p:nvPicPr>
        <p:blipFill>
          <a:blip r:embed="rId2" cstate="print">
            <a:lum bright="20000" contrast="30000"/>
          </a:blip>
          <a:srcRect/>
          <a:stretch>
            <a:fillRect/>
          </a:stretch>
        </p:blipFill>
        <p:spPr bwMode="auto">
          <a:xfrm>
            <a:off x="1214414" y="571480"/>
            <a:ext cx="6997011" cy="5220000"/>
          </a:xfrm>
          <a:prstGeom prst="rect">
            <a:avLst/>
          </a:prstGeom>
          <a:noFill/>
        </p:spPr>
      </p:pic>
      <p:sp>
        <p:nvSpPr>
          <p:cNvPr id="36868" name="Rectangle 4"/>
          <p:cNvSpPr>
            <a:spLocks noChangeArrowheads="1"/>
          </p:cNvSpPr>
          <p:nvPr/>
        </p:nvSpPr>
        <p:spPr bwMode="auto">
          <a:xfrm>
            <a:off x="0" y="5961237"/>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Fluorescent micrograph of a bone remodeling and conduction area. Labeling is </a:t>
            </a:r>
            <a:r>
              <a:rPr lang="en-US" sz="1600" dirty="0" smtClean="0">
                <a:solidFill>
                  <a:srgbClr val="FFFF00"/>
                </a:solidFill>
                <a:latin typeface="Arial" pitchFamily="34" charset="0"/>
                <a:ea typeface="Times New Roman" pitchFamily="18" charset="0"/>
                <a:cs typeface="Arial" pitchFamily="34" charset="0"/>
              </a:rPr>
              <a:t>present</a:t>
            </a:r>
            <a:r>
              <a:rPr kumimoji="0" lang="en-US"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 tetracycline (T), alizarin (A) and calcein (C). Osteons (OS) and lamellar parallel bone tissue (LT). </a:t>
            </a:r>
            <a:endParaRPr kumimoji="0" lang="en-US" sz="1600" b="0" i="0" u="none" strike="noStrike" cap="none" normalizeH="0" baseline="0" dirty="0" smtClean="0">
              <a:ln>
                <a:noFill/>
              </a:ln>
              <a:solidFill>
                <a:srgbClr val="FFFF00"/>
              </a:solidFill>
              <a:effectLst/>
              <a:latin typeface="Arial" pitchFamily="34" charset="0"/>
              <a:cs typeface="Arial" pitchFamily="34" charset="0"/>
            </a:endParaRPr>
          </a:p>
        </p:txBody>
      </p:sp>
      <p:sp>
        <p:nvSpPr>
          <p:cNvPr id="7" name="CaixaDeTexto 6"/>
          <p:cNvSpPr txBox="1"/>
          <p:nvPr/>
        </p:nvSpPr>
        <p:spPr>
          <a:xfrm>
            <a:off x="7016527" y="6572272"/>
            <a:ext cx="2127505" cy="230832"/>
          </a:xfrm>
          <a:prstGeom prst="rect">
            <a:avLst/>
          </a:prstGeom>
          <a:noFill/>
        </p:spPr>
        <p:txBody>
          <a:bodyPr wrap="none" rtlCol="0">
            <a:spAutoFit/>
          </a:bodyPr>
          <a:lstStyle/>
          <a:p>
            <a:r>
              <a:rPr lang="en-US" sz="900" dirty="0" smtClean="0"/>
              <a:t>CARBONARI, MARTINELLI &amp; KÖNIG</a:t>
            </a:r>
            <a:endParaRPr lang="en-US" sz="900" dirty="0"/>
          </a:p>
        </p:txBody>
      </p:sp>
      <p:sp>
        <p:nvSpPr>
          <p:cNvPr id="8" name="CaixaDeTexto 7"/>
          <p:cNvSpPr txBox="1"/>
          <p:nvPr/>
        </p:nvSpPr>
        <p:spPr>
          <a:xfrm>
            <a:off x="1571604" y="1000108"/>
            <a:ext cx="1184940" cy="369332"/>
          </a:xfrm>
          <a:prstGeom prst="rect">
            <a:avLst/>
          </a:prstGeom>
          <a:noFill/>
        </p:spPr>
        <p:txBody>
          <a:bodyPr wrap="none" rtlCol="0">
            <a:spAutoFit/>
          </a:bodyPr>
          <a:lstStyle/>
          <a:p>
            <a:r>
              <a:rPr lang="en-US" dirty="0" smtClean="0"/>
              <a:t>IMPLANT</a:t>
            </a:r>
            <a:endParaRPr lang="en-US" dirty="0"/>
          </a:p>
        </p:txBody>
      </p:sp>
      <p:sp>
        <p:nvSpPr>
          <p:cNvPr id="9" name="CaixaDeTexto 8"/>
          <p:cNvSpPr txBox="1"/>
          <p:nvPr/>
        </p:nvSpPr>
        <p:spPr>
          <a:xfrm>
            <a:off x="4500562" y="3571876"/>
            <a:ext cx="325730" cy="369332"/>
          </a:xfrm>
          <a:prstGeom prst="rect">
            <a:avLst/>
          </a:prstGeom>
          <a:noFill/>
        </p:spPr>
        <p:txBody>
          <a:bodyPr wrap="none" rtlCol="0">
            <a:spAutoFit/>
          </a:bodyPr>
          <a:lstStyle/>
          <a:p>
            <a:r>
              <a:rPr lang="en-US" dirty="0"/>
              <a:t>T</a:t>
            </a:r>
          </a:p>
        </p:txBody>
      </p:sp>
      <p:sp>
        <p:nvSpPr>
          <p:cNvPr id="10" name="CaixaDeTexto 9"/>
          <p:cNvSpPr txBox="1"/>
          <p:nvPr/>
        </p:nvSpPr>
        <p:spPr>
          <a:xfrm>
            <a:off x="5572132" y="2786058"/>
            <a:ext cx="338554" cy="369332"/>
          </a:xfrm>
          <a:prstGeom prst="rect">
            <a:avLst/>
          </a:prstGeom>
          <a:noFill/>
        </p:spPr>
        <p:txBody>
          <a:bodyPr wrap="none" rtlCol="0">
            <a:spAutoFit/>
          </a:bodyPr>
          <a:lstStyle/>
          <a:p>
            <a:r>
              <a:rPr lang="en-US" dirty="0" smtClean="0"/>
              <a:t>A</a:t>
            </a:r>
            <a:endParaRPr lang="en-US" dirty="0"/>
          </a:p>
        </p:txBody>
      </p:sp>
      <p:sp>
        <p:nvSpPr>
          <p:cNvPr id="11" name="CaixaDeTexto 10"/>
          <p:cNvSpPr txBox="1"/>
          <p:nvPr/>
        </p:nvSpPr>
        <p:spPr>
          <a:xfrm>
            <a:off x="4434936" y="2571744"/>
            <a:ext cx="351378" cy="369332"/>
          </a:xfrm>
          <a:prstGeom prst="rect">
            <a:avLst/>
          </a:prstGeom>
          <a:noFill/>
        </p:spPr>
        <p:txBody>
          <a:bodyPr wrap="none" rtlCol="0">
            <a:spAutoFit/>
          </a:bodyPr>
          <a:lstStyle/>
          <a:p>
            <a:r>
              <a:rPr lang="en-US" dirty="0" smtClean="0"/>
              <a:t>C</a:t>
            </a:r>
            <a:endParaRPr lang="en-US" dirty="0"/>
          </a:p>
        </p:txBody>
      </p:sp>
      <p:sp>
        <p:nvSpPr>
          <p:cNvPr id="12" name="CaixaDeTexto 11"/>
          <p:cNvSpPr txBox="1"/>
          <p:nvPr/>
        </p:nvSpPr>
        <p:spPr>
          <a:xfrm>
            <a:off x="5000628" y="1142984"/>
            <a:ext cx="351378" cy="369332"/>
          </a:xfrm>
          <a:prstGeom prst="rect">
            <a:avLst/>
          </a:prstGeom>
          <a:noFill/>
        </p:spPr>
        <p:txBody>
          <a:bodyPr wrap="none" rtlCol="0">
            <a:spAutoFit/>
          </a:bodyPr>
          <a:lstStyle/>
          <a:p>
            <a:r>
              <a:rPr lang="en-US" dirty="0" smtClean="0"/>
              <a:t>C</a:t>
            </a:r>
            <a:endParaRPr lang="en-US" dirty="0"/>
          </a:p>
        </p:txBody>
      </p:sp>
      <p:cxnSp>
        <p:nvCxnSpPr>
          <p:cNvPr id="14" name="Conector de seta reta 13"/>
          <p:cNvCxnSpPr/>
          <p:nvPr/>
        </p:nvCxnSpPr>
        <p:spPr>
          <a:xfrm rot="10800000">
            <a:off x="4786314" y="1214422"/>
            <a:ext cx="357190" cy="14287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Conector de seta reta 17"/>
          <p:cNvCxnSpPr/>
          <p:nvPr/>
        </p:nvCxnSpPr>
        <p:spPr>
          <a:xfrm rot="10800000">
            <a:off x="4357686" y="2643182"/>
            <a:ext cx="214314" cy="14287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CaixaDeTexto 20"/>
          <p:cNvSpPr txBox="1"/>
          <p:nvPr/>
        </p:nvSpPr>
        <p:spPr>
          <a:xfrm>
            <a:off x="3714744" y="2357430"/>
            <a:ext cx="518091" cy="369332"/>
          </a:xfrm>
          <a:prstGeom prst="rect">
            <a:avLst/>
          </a:prstGeom>
          <a:noFill/>
        </p:spPr>
        <p:txBody>
          <a:bodyPr wrap="none" rtlCol="0">
            <a:spAutoFit/>
          </a:bodyPr>
          <a:lstStyle/>
          <a:p>
            <a:r>
              <a:rPr lang="en-US" dirty="0" smtClean="0"/>
              <a:t>OS</a:t>
            </a:r>
            <a:endParaRPr lang="en-US" dirty="0"/>
          </a:p>
        </p:txBody>
      </p:sp>
      <p:sp>
        <p:nvSpPr>
          <p:cNvPr id="22" name="CaixaDeTexto 21"/>
          <p:cNvSpPr txBox="1"/>
          <p:nvPr/>
        </p:nvSpPr>
        <p:spPr>
          <a:xfrm>
            <a:off x="3000364" y="2071678"/>
            <a:ext cx="436851" cy="369332"/>
          </a:xfrm>
          <a:prstGeom prst="rect">
            <a:avLst/>
          </a:prstGeom>
          <a:noFill/>
        </p:spPr>
        <p:txBody>
          <a:bodyPr wrap="none" rtlCol="0">
            <a:spAutoFit/>
          </a:bodyPr>
          <a:lstStyle/>
          <a:p>
            <a:r>
              <a:rPr lang="en-US" dirty="0" smtClean="0"/>
              <a:t>LT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C6805FF7-67FF-4300-89C8-908AC4B65903}" type="slidenum">
              <a:rPr lang="pt-BR" smtClean="0"/>
              <a:pPr>
                <a:defRPr/>
              </a:pPr>
              <a:t>12</a:t>
            </a:fld>
            <a:endParaRPr lang="pt-BR" dirty="0"/>
          </a:p>
        </p:txBody>
      </p:sp>
      <p:sp>
        <p:nvSpPr>
          <p:cNvPr id="37889" name="Rectangle 1"/>
          <p:cNvSpPr>
            <a:spLocks noChangeArrowheads="1"/>
          </p:cNvSpPr>
          <p:nvPr/>
        </p:nvSpPr>
        <p:spPr bwMode="auto">
          <a:xfrm>
            <a:off x="0" y="229652"/>
            <a:ext cx="930261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BIOCOMPATIBILITY OF SILICON NITRIDE </a:t>
            </a:r>
            <a:r>
              <a:rPr kumimoji="0" lang="pt-B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IMPLANTS –</a:t>
            </a:r>
            <a:r>
              <a:rPr kumimoji="0" lang="pt-BR"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pt-BR" b="0" i="0" u="none" strike="noStrike" cap="none" normalizeH="0" dirty="0" err="1" smtClean="0">
                <a:ln>
                  <a:noFill/>
                </a:ln>
                <a:solidFill>
                  <a:schemeClr val="tx1"/>
                </a:solidFill>
                <a:effectLst/>
                <a:latin typeface="Arial" pitchFamily="34" charset="0"/>
                <a:ea typeface="Times New Roman" pitchFamily="18" charset="0"/>
                <a:cs typeface="Arial" pitchFamily="34" charset="0"/>
              </a:rPr>
              <a:t>Cecilia</a:t>
            </a:r>
            <a:r>
              <a:rPr kumimoji="0" lang="pt-BR" b="0" i="0" u="none" strike="noStrike" cap="none" normalizeH="0" dirty="0" smtClean="0">
                <a:ln>
                  <a:noFill/>
                </a:ln>
                <a:solidFill>
                  <a:schemeClr val="tx1"/>
                </a:solidFill>
                <a:effectLst/>
                <a:latin typeface="Arial" pitchFamily="34" charset="0"/>
                <a:ea typeface="Times New Roman" pitchFamily="18" charset="0"/>
                <a:cs typeface="Arial" pitchFamily="34" charset="0"/>
              </a:rPr>
              <a:t> Chaves Guedes e Silva</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
        <p:nvSpPr>
          <p:cNvPr id="3790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7892" name="Group 4"/>
          <p:cNvGrpSpPr>
            <a:grpSpLocks noChangeAspect="1"/>
          </p:cNvGrpSpPr>
          <p:nvPr/>
        </p:nvGrpSpPr>
        <p:grpSpPr bwMode="auto">
          <a:xfrm>
            <a:off x="357158" y="714356"/>
            <a:ext cx="8386990" cy="5364000"/>
            <a:chOff x="2448" y="7200"/>
            <a:chExt cx="5184" cy="3324"/>
          </a:xfrm>
        </p:grpSpPr>
        <p:pic>
          <p:nvPicPr>
            <p:cNvPr id="37901" name="Picture 13" descr="Untitled-1 copy"/>
            <p:cNvPicPr>
              <a:picLocks noChangeAspect="1" noChangeArrowheads="1"/>
            </p:cNvPicPr>
            <p:nvPr/>
          </p:nvPicPr>
          <p:blipFill>
            <a:blip r:embed="rId2" cstate="print"/>
            <a:srcRect/>
            <a:stretch>
              <a:fillRect/>
            </a:stretch>
          </p:blipFill>
          <p:spPr bwMode="auto">
            <a:xfrm>
              <a:off x="2448" y="7200"/>
              <a:ext cx="5184" cy="3324"/>
            </a:xfrm>
            <a:prstGeom prst="rect">
              <a:avLst/>
            </a:prstGeom>
            <a:noFill/>
            <a:ln w="9525">
              <a:solidFill>
                <a:srgbClr val="000000"/>
              </a:solidFill>
              <a:miter lim="800000"/>
              <a:headEnd/>
              <a:tailEnd/>
            </a:ln>
          </p:spPr>
        </p:pic>
        <p:sp>
          <p:nvSpPr>
            <p:cNvPr id="37898" name="Text Box 10"/>
            <p:cNvSpPr txBox="1">
              <a:spLocks noChangeAspect="1" noChangeArrowheads="1"/>
            </p:cNvSpPr>
            <p:nvPr/>
          </p:nvSpPr>
          <p:spPr bwMode="auto">
            <a:xfrm>
              <a:off x="3456" y="7488"/>
              <a:ext cx="576" cy="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tx1"/>
                  </a:solidFill>
                  <a:effectLst/>
                  <a:latin typeface="Calibri" pitchFamily="34" charset="0"/>
                  <a:ea typeface="Times New Roman" pitchFamily="18" charset="0"/>
                </a:rPr>
                <a:t>1</a:t>
              </a:r>
              <a:endParaRPr kumimoji="0" lang="pt-BR" sz="2400" b="0" i="0" u="none" strike="noStrike" cap="none" normalizeH="0" baseline="0" dirty="0" smtClean="0">
                <a:ln>
                  <a:noFill/>
                </a:ln>
                <a:solidFill>
                  <a:schemeClr val="tx1"/>
                </a:solidFill>
                <a:effectLst/>
                <a:latin typeface="Calibri" pitchFamily="34" charset="0"/>
              </a:endParaRPr>
            </a:p>
          </p:txBody>
        </p:sp>
        <p:sp>
          <p:nvSpPr>
            <p:cNvPr id="37897" name="Line 9"/>
            <p:cNvSpPr>
              <a:spLocks noChangeAspect="1" noChangeShapeType="1"/>
            </p:cNvSpPr>
            <p:nvPr/>
          </p:nvSpPr>
          <p:spPr bwMode="auto">
            <a:xfrm flipH="1">
              <a:off x="3500" y="7816"/>
              <a:ext cx="144" cy="288"/>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n-US"/>
            </a:p>
          </p:txBody>
        </p:sp>
        <p:sp>
          <p:nvSpPr>
            <p:cNvPr id="37896" name="Text Box 8"/>
            <p:cNvSpPr txBox="1">
              <a:spLocks noChangeAspect="1" noChangeArrowheads="1"/>
            </p:cNvSpPr>
            <p:nvPr/>
          </p:nvSpPr>
          <p:spPr bwMode="auto">
            <a:xfrm>
              <a:off x="4132" y="8000"/>
              <a:ext cx="576" cy="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tx1"/>
                  </a:solidFill>
                  <a:effectLst/>
                  <a:latin typeface="Calibri" pitchFamily="34" charset="0"/>
                  <a:ea typeface="Times New Roman" pitchFamily="18" charset="0"/>
                </a:rPr>
                <a:t>2</a:t>
              </a:r>
              <a:endParaRPr kumimoji="0" lang="pt-BR" sz="2400" b="0" i="0" u="none" strike="noStrike" cap="none" normalizeH="0" baseline="0" dirty="0" smtClean="0">
                <a:ln>
                  <a:noFill/>
                </a:ln>
                <a:solidFill>
                  <a:schemeClr val="tx1"/>
                </a:solidFill>
                <a:effectLst/>
                <a:latin typeface="Calibri" pitchFamily="34" charset="0"/>
              </a:endParaRPr>
            </a:p>
          </p:txBody>
        </p:sp>
        <p:sp>
          <p:nvSpPr>
            <p:cNvPr id="37895" name="Line 7"/>
            <p:cNvSpPr>
              <a:spLocks noChangeAspect="1" noChangeShapeType="1"/>
            </p:cNvSpPr>
            <p:nvPr/>
          </p:nvSpPr>
          <p:spPr bwMode="auto">
            <a:xfrm>
              <a:off x="4420" y="8288"/>
              <a:ext cx="288" cy="14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7894" name="Text Box 6"/>
            <p:cNvSpPr txBox="1">
              <a:spLocks noChangeAspect="1" noChangeArrowheads="1"/>
            </p:cNvSpPr>
            <p:nvPr/>
          </p:nvSpPr>
          <p:spPr bwMode="auto">
            <a:xfrm>
              <a:off x="6048" y="7776"/>
              <a:ext cx="576" cy="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tx1"/>
                  </a:solidFill>
                  <a:effectLst/>
                  <a:latin typeface="Calibri" pitchFamily="34" charset="0"/>
                  <a:ea typeface="Times New Roman" pitchFamily="18" charset="0"/>
                </a:rPr>
                <a:t>3</a:t>
              </a:r>
              <a:endParaRPr kumimoji="0" lang="pt-BR" sz="2400" b="0" i="0" u="none" strike="noStrike" cap="none" normalizeH="0" baseline="0" dirty="0" smtClean="0">
                <a:ln>
                  <a:noFill/>
                </a:ln>
                <a:solidFill>
                  <a:schemeClr val="tx1"/>
                </a:solidFill>
                <a:effectLst/>
                <a:latin typeface="Calibri" pitchFamily="34" charset="0"/>
              </a:endParaRPr>
            </a:p>
          </p:txBody>
        </p:sp>
        <p:sp>
          <p:nvSpPr>
            <p:cNvPr id="37893" name="Line 5"/>
            <p:cNvSpPr>
              <a:spLocks noChangeAspect="1" noChangeShapeType="1"/>
            </p:cNvSpPr>
            <p:nvPr/>
          </p:nvSpPr>
          <p:spPr bwMode="auto">
            <a:xfrm flipH="1">
              <a:off x="6008" y="8104"/>
              <a:ext cx="144" cy="14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37908" name="Rectangle 20"/>
          <p:cNvSpPr>
            <a:spLocks noChangeArrowheads="1"/>
          </p:cNvSpPr>
          <p:nvPr/>
        </p:nvSpPr>
        <p:spPr bwMode="auto">
          <a:xfrm>
            <a:off x="0" y="5699485"/>
            <a:ext cx="9144000" cy="1092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Calibri"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Calibri" pitchFamily="34" charset="0"/>
                <a:ea typeface="Times New Roman" pitchFamily="18" charset="0"/>
              </a:rPr>
              <a:t/>
            </a:r>
            <a:br>
              <a:rPr kumimoji="0" lang="pt-BR" sz="1200" b="0" i="0" u="none" strike="noStrike" cap="none" normalizeH="0" baseline="0" dirty="0" smtClean="0">
                <a:ln>
                  <a:noFill/>
                </a:ln>
                <a:solidFill>
                  <a:schemeClr val="tx1"/>
                </a:solidFill>
                <a:effectLst/>
                <a:latin typeface="Calibri" pitchFamily="34" charset="0"/>
                <a:ea typeface="Times New Roman" pitchFamily="18" charset="0"/>
              </a:rPr>
            </a:br>
            <a:endParaRPr kumimoji="0" lang="pt-BR" sz="900" b="0" i="0" u="none" strike="noStrike" cap="none" normalizeH="0" baseline="0" dirty="0" smtClean="0">
              <a:ln>
                <a:noFill/>
              </a:ln>
              <a:solidFill>
                <a:schemeClr val="tx1"/>
              </a:solidFill>
              <a:effectLst/>
              <a:latin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1600" dirty="0" smtClean="0">
                <a:solidFill>
                  <a:srgbClr val="FFFF00"/>
                </a:solidFill>
                <a:latin typeface="Arial" pitchFamily="34" charset="0"/>
                <a:ea typeface="Times New Roman" pitchFamily="18" charset="0"/>
                <a:cs typeface="Arial" pitchFamily="34" charset="0"/>
              </a:rPr>
              <a:t>Samples of </a:t>
            </a:r>
            <a:r>
              <a:rPr lang="en-US" sz="1600" dirty="0" smtClean="0">
                <a:solidFill>
                  <a:srgbClr val="FFFF00"/>
                </a:solidFill>
                <a:latin typeface="Arial" pitchFamily="34" charset="0"/>
                <a:ea typeface="Times New Roman" pitchFamily="18" charset="0"/>
                <a:cs typeface="Arial" pitchFamily="34" charset="0"/>
              </a:rPr>
              <a:t>silicon nitride</a:t>
            </a:r>
            <a:r>
              <a:rPr kumimoji="0" lang="en-US"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1) initial form; 2) after correction and 3) sam</a:t>
            </a:r>
            <a:r>
              <a:rPr lang="en-US" sz="1600" dirty="0" smtClean="0">
                <a:solidFill>
                  <a:srgbClr val="FFFF00"/>
                </a:solidFill>
                <a:latin typeface="Arial" pitchFamily="34" charset="0"/>
                <a:ea typeface="Times New Roman" pitchFamily="18" charset="0"/>
                <a:cs typeface="Arial" pitchFamily="34" charset="0"/>
              </a:rPr>
              <a:t>ples to be used </a:t>
            </a:r>
            <a:r>
              <a:rPr kumimoji="0" lang="en-US" sz="1600" b="0" i="1" u="none" strike="noStrike" cap="none" normalizeH="0" baseline="0" dirty="0" smtClean="0">
                <a:ln>
                  <a:noFill/>
                </a:ln>
                <a:solidFill>
                  <a:srgbClr val="FFFF00"/>
                </a:solidFill>
                <a:effectLst/>
                <a:latin typeface="Calibri"/>
                <a:ea typeface="Times New Roman" pitchFamily="18" charset="0"/>
                <a:cs typeface="Arial" pitchFamily="34" charset="0"/>
              </a:rPr>
              <a:t>“</a:t>
            </a:r>
            <a:r>
              <a:rPr kumimoji="0" lang="en-US" sz="1600" b="0"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in vivo</a:t>
            </a:r>
            <a:r>
              <a:rPr kumimoji="0" lang="en-US" sz="1600" b="0" i="1" u="none" strike="noStrike" cap="none" normalizeH="0" baseline="0" dirty="0" smtClean="0">
                <a:ln>
                  <a:noFill/>
                </a:ln>
                <a:solidFill>
                  <a:srgbClr val="FFFF00"/>
                </a:solidFill>
                <a:effectLst/>
                <a:latin typeface="Calibri"/>
                <a:ea typeface="Times New Roman" pitchFamily="18" charset="0"/>
                <a:cs typeface="Arial" pitchFamily="34" charset="0"/>
              </a:rPr>
              <a:t>” </a:t>
            </a:r>
            <a:r>
              <a:rPr kumimoji="0" lang="en-US" sz="1600" b="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testing.</a:t>
            </a:r>
            <a:endParaRPr kumimoji="0" lang="en-US" sz="1600" b="0" u="none" strike="noStrike" cap="none" normalizeH="0" baseline="0" dirty="0" smtClean="0">
              <a:ln>
                <a:noFill/>
              </a:ln>
              <a:solidFill>
                <a:srgbClr val="FFFF00"/>
              </a:solidFill>
              <a:effectLst/>
              <a:latin typeface="Arial" pitchFamily="34" charset="0"/>
              <a:cs typeface="Arial" pitchFamily="34" charset="0"/>
            </a:endParaRPr>
          </a:p>
        </p:txBody>
      </p:sp>
      <p:sp>
        <p:nvSpPr>
          <p:cNvPr id="18" name="CaixaDeTexto 17"/>
          <p:cNvSpPr txBox="1"/>
          <p:nvPr/>
        </p:nvSpPr>
        <p:spPr>
          <a:xfrm>
            <a:off x="5143504" y="6643710"/>
            <a:ext cx="2332690" cy="230832"/>
          </a:xfrm>
          <a:prstGeom prst="rect">
            <a:avLst/>
          </a:prstGeom>
          <a:noFill/>
        </p:spPr>
        <p:txBody>
          <a:bodyPr wrap="none" rtlCol="0">
            <a:spAutoFit/>
          </a:bodyPr>
          <a:lstStyle/>
          <a:p>
            <a:r>
              <a:rPr lang="en-US" sz="900" dirty="0" smtClean="0"/>
              <a:t>GUEDES E SILVA, BRESSIANI &amp; KÖNIG</a:t>
            </a:r>
            <a:endParaRPr lang="en-US" sz="9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C6805FF7-67FF-4300-89C8-908AC4B65903}" type="slidenum">
              <a:rPr lang="pt-BR" smtClean="0"/>
              <a:pPr>
                <a:defRPr/>
              </a:pPr>
              <a:t>13</a:t>
            </a:fld>
            <a:endParaRPr lang="pt-BR" dirty="0"/>
          </a:p>
        </p:txBody>
      </p:sp>
      <p:graphicFrame>
        <p:nvGraphicFramePr>
          <p:cNvPr id="28674" name="Object 2"/>
          <p:cNvGraphicFramePr>
            <a:graphicFrameLocks noChangeAspect="1"/>
          </p:cNvGraphicFramePr>
          <p:nvPr/>
        </p:nvGraphicFramePr>
        <p:xfrm>
          <a:off x="500033" y="-428652"/>
          <a:ext cx="10610392" cy="7092000"/>
        </p:xfrm>
        <a:graphic>
          <a:graphicData uri="http://schemas.openxmlformats.org/presentationml/2006/ole">
            <p:oleObj spid="_x0000_s28674" name="Picture" r:id="rId3" imgW="3960000" imgH="2646000" progId="Word.Picture.8">
              <p:embed/>
            </p:oleObj>
          </a:graphicData>
        </a:graphic>
      </p:graphicFrame>
      <p:sp>
        <p:nvSpPr>
          <p:cNvPr id="4" name="Retângulo 3"/>
          <p:cNvSpPr/>
          <p:nvPr/>
        </p:nvSpPr>
        <p:spPr>
          <a:xfrm>
            <a:off x="1071538" y="6068817"/>
            <a:ext cx="6143668" cy="369332"/>
          </a:xfrm>
          <a:prstGeom prst="rect">
            <a:avLst/>
          </a:prstGeom>
        </p:spPr>
        <p:txBody>
          <a:bodyPr wrap="square">
            <a:spAutoFit/>
          </a:bodyPr>
          <a:lstStyle/>
          <a:p>
            <a:r>
              <a:rPr lang="en-US" dirty="0" smtClean="0">
                <a:solidFill>
                  <a:srgbClr val="FFFF00"/>
                </a:solidFill>
              </a:rPr>
              <a:t>Deflection of a split  among pellets of </a:t>
            </a:r>
            <a:r>
              <a:rPr lang="en-US" b="1" dirty="0" smtClean="0">
                <a:solidFill>
                  <a:srgbClr val="FFFF00"/>
                </a:solidFill>
                <a:sym typeface="Symbol"/>
              </a:rPr>
              <a:t></a:t>
            </a:r>
            <a:r>
              <a:rPr lang="en-US" b="1" dirty="0" smtClean="0">
                <a:solidFill>
                  <a:srgbClr val="FFFF00"/>
                </a:solidFill>
              </a:rPr>
              <a:t>-Si</a:t>
            </a:r>
            <a:r>
              <a:rPr lang="en-US" b="1" baseline="-25000" dirty="0" smtClean="0">
                <a:solidFill>
                  <a:srgbClr val="FFFF00"/>
                </a:solidFill>
              </a:rPr>
              <a:t>3</a:t>
            </a:r>
            <a:r>
              <a:rPr lang="en-US" b="1" dirty="0" smtClean="0">
                <a:solidFill>
                  <a:srgbClr val="FFFF00"/>
                </a:solidFill>
              </a:rPr>
              <a:t>N</a:t>
            </a:r>
            <a:r>
              <a:rPr lang="en-US" b="1" baseline="-25000" dirty="0" smtClean="0">
                <a:solidFill>
                  <a:srgbClr val="FFFF00"/>
                </a:solidFill>
              </a:rPr>
              <a:t>4</a:t>
            </a:r>
            <a:r>
              <a:rPr lang="en-US" baseline="-25000" dirty="0" smtClean="0">
                <a:solidFill>
                  <a:srgbClr val="FFFF00"/>
                </a:solidFill>
              </a:rPr>
              <a:t> </a:t>
            </a:r>
            <a:r>
              <a:rPr lang="en-US" dirty="0" smtClean="0">
                <a:solidFill>
                  <a:srgbClr val="FFFF00"/>
                </a:solidFill>
              </a:rPr>
              <a:t> (</a:t>
            </a:r>
            <a:r>
              <a:rPr lang="en-US" dirty="0" smtClean="0">
                <a:solidFill>
                  <a:srgbClr val="FF0000"/>
                </a:solidFill>
              </a:rPr>
              <a:t>arrow</a:t>
            </a:r>
            <a:r>
              <a:rPr lang="en-US" dirty="0" smtClean="0">
                <a:solidFill>
                  <a:srgbClr val="FFFF00"/>
                </a:solidFill>
              </a:rPr>
              <a:t>).</a:t>
            </a:r>
            <a:endParaRPr lang="en-US" dirty="0">
              <a:solidFill>
                <a:srgbClr val="FFFF00"/>
              </a:solidFill>
            </a:endParaRPr>
          </a:p>
        </p:txBody>
      </p:sp>
      <p:sp>
        <p:nvSpPr>
          <p:cNvPr id="5" name="Retângulo 4"/>
          <p:cNvSpPr/>
          <p:nvPr/>
        </p:nvSpPr>
        <p:spPr>
          <a:xfrm>
            <a:off x="2348763" y="285728"/>
            <a:ext cx="2332690" cy="230832"/>
          </a:xfrm>
          <a:prstGeom prst="rect">
            <a:avLst/>
          </a:prstGeom>
        </p:spPr>
        <p:txBody>
          <a:bodyPr wrap="none">
            <a:spAutoFit/>
          </a:bodyPr>
          <a:lstStyle/>
          <a:p>
            <a:r>
              <a:rPr lang="en-US" sz="900" dirty="0" smtClean="0">
                <a:solidFill>
                  <a:schemeClr val="bg1"/>
                </a:solidFill>
              </a:rPr>
              <a:t>GUEDES E SILVA, BRESSIANI &amp; KÖNIG</a:t>
            </a:r>
            <a:endParaRPr lang="en-US" sz="9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xfrm>
            <a:off x="4857752" y="6572272"/>
            <a:ext cx="3829048" cy="365125"/>
          </a:xfrm>
        </p:spPr>
        <p:txBody>
          <a:bodyPr/>
          <a:lstStyle/>
          <a:p>
            <a:r>
              <a:rPr lang="en-US" sz="900" dirty="0" smtClean="0">
                <a:solidFill>
                  <a:srgbClr val="FFFF00"/>
                </a:solidFill>
                <a:latin typeface="Arial" pitchFamily="34" charset="0"/>
                <a:cs typeface="Arial" pitchFamily="34" charset="0"/>
              </a:rPr>
              <a:t>GUEDES E SILVA, BRESSIANI &amp; KÖNIG</a:t>
            </a:r>
            <a:endParaRPr lang="en-US" sz="900" dirty="0">
              <a:solidFill>
                <a:srgbClr val="FFFF00"/>
              </a:solidFill>
              <a:latin typeface="Arial" pitchFamily="34" charset="0"/>
              <a:cs typeface="Arial" pitchFamily="34" charset="0"/>
            </a:endParaRPr>
          </a:p>
        </p:txBody>
      </p:sp>
      <p:pic>
        <p:nvPicPr>
          <p:cNvPr id="3" name="Imagem 2" descr="C3TDP-10X-L1-F2 copy"/>
          <p:cNvPicPr/>
          <p:nvPr/>
        </p:nvPicPr>
        <p:blipFill>
          <a:blip r:embed="rId3" cstate="print"/>
          <a:srcRect/>
          <a:stretch>
            <a:fillRect/>
          </a:stretch>
        </p:blipFill>
        <p:spPr bwMode="auto">
          <a:xfrm>
            <a:off x="285720" y="237958"/>
            <a:ext cx="8604000" cy="6120000"/>
          </a:xfrm>
          <a:prstGeom prst="rect">
            <a:avLst/>
          </a:prstGeom>
          <a:noFill/>
          <a:ln w="9525">
            <a:noFill/>
            <a:miter lim="800000"/>
            <a:headEnd/>
            <a:tailEnd/>
          </a:ln>
        </p:spPr>
      </p:pic>
      <p:sp>
        <p:nvSpPr>
          <p:cNvPr id="4" name="CaixaDeTexto 3"/>
          <p:cNvSpPr txBox="1"/>
          <p:nvPr/>
        </p:nvSpPr>
        <p:spPr>
          <a:xfrm>
            <a:off x="142844" y="6286520"/>
            <a:ext cx="7104830" cy="369332"/>
          </a:xfrm>
          <a:prstGeom prst="rect">
            <a:avLst/>
          </a:prstGeom>
          <a:noFill/>
        </p:spPr>
        <p:txBody>
          <a:bodyPr wrap="none" rtlCol="0">
            <a:spAutoFit/>
          </a:bodyPr>
          <a:lstStyle/>
          <a:p>
            <a:r>
              <a:rPr lang="en-US" dirty="0" smtClean="0">
                <a:solidFill>
                  <a:srgbClr val="FFFF00"/>
                </a:solidFill>
              </a:rPr>
              <a:t>The </a:t>
            </a:r>
            <a:r>
              <a:rPr lang="en-US" b="1" dirty="0" smtClean="0">
                <a:solidFill>
                  <a:srgbClr val="FFFF00"/>
                </a:solidFill>
              </a:rPr>
              <a:t>Si</a:t>
            </a:r>
            <a:r>
              <a:rPr lang="en-US" b="1" baseline="-25000" dirty="0" smtClean="0">
                <a:solidFill>
                  <a:srgbClr val="FFFF00"/>
                </a:solidFill>
              </a:rPr>
              <a:t>3</a:t>
            </a:r>
            <a:r>
              <a:rPr lang="en-US" b="1" dirty="0" smtClean="0">
                <a:solidFill>
                  <a:srgbClr val="FFFF00"/>
                </a:solidFill>
              </a:rPr>
              <a:t>N</a:t>
            </a:r>
            <a:r>
              <a:rPr lang="en-US" b="1" baseline="-25000" dirty="0" smtClean="0">
                <a:solidFill>
                  <a:srgbClr val="FFFF00"/>
                </a:solidFill>
              </a:rPr>
              <a:t>4</a:t>
            </a:r>
            <a:r>
              <a:rPr lang="en-US" dirty="0" smtClean="0">
                <a:solidFill>
                  <a:srgbClr val="FFFF00"/>
                </a:solidFill>
              </a:rPr>
              <a:t>  ceramic shows itself biocompatible and osteoconductive.</a:t>
            </a:r>
            <a:r>
              <a:rPr lang="en-US" b="1" baseline="-25000" dirty="0" smtClean="0">
                <a:solidFill>
                  <a:srgbClr val="FFFF00"/>
                </a:solidFill>
              </a:rPr>
              <a:t> </a:t>
            </a:r>
            <a:endParaRPr lang="en-US" dirty="0">
              <a:solidFill>
                <a:srgbClr val="FFFF00"/>
              </a:solidFill>
            </a:endParaRPr>
          </a:p>
        </p:txBody>
      </p:sp>
      <p:sp>
        <p:nvSpPr>
          <p:cNvPr id="7" name="CaixaDeTexto 6"/>
          <p:cNvSpPr txBox="1"/>
          <p:nvPr/>
        </p:nvSpPr>
        <p:spPr>
          <a:xfrm>
            <a:off x="456228" y="4500570"/>
            <a:ext cx="1615442" cy="1015663"/>
          </a:xfrm>
          <a:prstGeom prst="rect">
            <a:avLst/>
          </a:prstGeom>
          <a:noFill/>
        </p:spPr>
        <p:txBody>
          <a:bodyPr wrap="none" rtlCol="0">
            <a:spAutoFit/>
          </a:bodyPr>
          <a:lstStyle/>
          <a:p>
            <a:r>
              <a:rPr lang="en-US" sz="1200" dirty="0" smtClean="0"/>
              <a:t>OS – OSTEON</a:t>
            </a:r>
          </a:p>
          <a:p>
            <a:r>
              <a:rPr lang="en-US" sz="1200" dirty="0" smtClean="0"/>
              <a:t>A – ALIZARIN</a:t>
            </a:r>
          </a:p>
          <a:p>
            <a:r>
              <a:rPr lang="en-US" sz="1200" dirty="0" smtClean="0"/>
              <a:t>C – CALCEIN</a:t>
            </a:r>
          </a:p>
          <a:p>
            <a:r>
              <a:rPr lang="en-US" sz="1200" dirty="0" smtClean="0"/>
              <a:t>T – TETRACYCLINE</a:t>
            </a:r>
          </a:p>
          <a:p>
            <a:r>
              <a:rPr lang="en-US" sz="1200" dirty="0" smtClean="0"/>
              <a:t>I - IMPLANT</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C6805FF7-67FF-4300-89C8-908AC4B65903}" type="slidenum">
              <a:rPr lang="pt-BR" smtClean="0"/>
              <a:pPr>
                <a:defRPr/>
              </a:pPr>
              <a:t>15</a:t>
            </a:fld>
            <a:endParaRPr lang="pt-BR" dirty="0"/>
          </a:p>
        </p:txBody>
      </p:sp>
      <p:sp>
        <p:nvSpPr>
          <p:cNvPr id="36865" name="Rectangle 1"/>
          <p:cNvSpPr>
            <a:spLocks noChangeArrowheads="1"/>
          </p:cNvSpPr>
          <p:nvPr/>
        </p:nvSpPr>
        <p:spPr bwMode="auto">
          <a:xfrm>
            <a:off x="602482" y="-94565"/>
            <a:ext cx="793903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pt-BR" b="1" dirty="0" smtClean="0">
                <a:latin typeface="Arial" pitchFamily="34" charset="0"/>
                <a:ea typeface="Times New Roman" pitchFamily="18" charset="0"/>
                <a:cs typeface="Arial" pitchFamily="34" charset="0"/>
              </a:rPr>
              <a:t>Osteointegration </a:t>
            </a:r>
            <a:r>
              <a:rPr lang="pt-BR" b="1" dirty="0" err="1" smtClean="0">
                <a:latin typeface="Arial" pitchFamily="34" charset="0"/>
                <a:ea typeface="Times New Roman" pitchFamily="18" charset="0"/>
                <a:cs typeface="Arial" pitchFamily="34" charset="0"/>
              </a:rPr>
              <a:t>of</a:t>
            </a:r>
            <a:r>
              <a:rPr lang="pt-BR" b="1" dirty="0" smtClean="0">
                <a:latin typeface="Arial" pitchFamily="34" charset="0"/>
                <a:ea typeface="Times New Roman" pitchFamily="18" charset="0"/>
                <a:cs typeface="Arial" pitchFamily="34" charset="0"/>
              </a:rPr>
              <a:t> </a:t>
            </a:r>
            <a:r>
              <a:rPr lang="pt-BR" b="1" dirty="0" err="1" smtClean="0">
                <a:latin typeface="Arial" pitchFamily="34" charset="0"/>
                <a:ea typeface="Times New Roman" pitchFamily="18" charset="0"/>
                <a:cs typeface="Arial" pitchFamily="34" charset="0"/>
              </a:rPr>
              <a:t>the</a:t>
            </a:r>
            <a:r>
              <a:rPr lang="pt-BR" b="1" dirty="0" smtClean="0">
                <a:latin typeface="Arial" pitchFamily="34" charset="0"/>
                <a:ea typeface="Times New Roman" pitchFamily="18" charset="0"/>
                <a:cs typeface="Arial" pitchFamily="34" charset="0"/>
              </a:rPr>
              <a:t> </a:t>
            </a:r>
            <a:r>
              <a:rPr kumimoji="0" lang="pt-B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Ti-13Nb-13Zr  </a:t>
            </a:r>
            <a:r>
              <a:rPr kumimoji="0" lang="pt-BR"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alloy</a:t>
            </a:r>
            <a:r>
              <a:rPr kumimoji="0" lang="pt-B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 </a:t>
            </a:r>
            <a:r>
              <a:rPr kumimoji="0" lang="pt-BR"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a:t>
            </a:r>
            <a:r>
              <a:rPr kumimoji="0" lang="pt-B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used</a:t>
            </a:r>
            <a:r>
              <a:rPr kumimoji="0" lang="pt-B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as </a:t>
            </a:r>
            <a:r>
              <a:rPr lang="pt-BR" b="1" dirty="0" smtClean="0">
                <a:latin typeface="Arial" pitchFamily="34" charset="0"/>
                <a:ea typeface="Times New Roman" pitchFamily="18" charset="0"/>
                <a:cs typeface="Arial" pitchFamily="34" charset="0"/>
              </a:rPr>
              <a:t>a </a:t>
            </a:r>
            <a:r>
              <a:rPr kumimoji="0" lang="pt-B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biomaterial.</a:t>
            </a:r>
          </a:p>
          <a:p>
            <a:pPr marL="0" marR="0" lvl="0" indent="0" algn="just" defTabSz="914400" rtl="0" eaLnBrk="1" fontAlgn="base" latinLnBrk="0" hangingPunct="1">
              <a:lnSpc>
                <a:spcPct val="100000"/>
              </a:lnSpc>
              <a:spcBef>
                <a:spcPct val="0"/>
              </a:spcBef>
              <a:spcAft>
                <a:spcPct val="0"/>
              </a:spcAft>
              <a:buClrTx/>
              <a:buSzTx/>
              <a:buFontTx/>
              <a:buNone/>
              <a:tabLst/>
            </a:pPr>
            <a:r>
              <a:rPr lang="pt-BR" b="1" dirty="0" smtClean="0">
                <a:latin typeface="Arial" pitchFamily="34" charset="0"/>
                <a:cs typeface="Arial" pitchFamily="34" charset="0"/>
              </a:rPr>
              <a:t>Sandra J. Schneider</a:t>
            </a:r>
            <a:endParaRPr kumimoji="0" lang="pt-BR" b="0" i="0" u="none" strike="noStrike" cap="none" normalizeH="0" baseline="0" dirty="0" smtClean="0">
              <a:ln>
                <a:noFill/>
              </a:ln>
              <a:solidFill>
                <a:schemeClr val="tx1"/>
              </a:solidFill>
              <a:effectLst/>
              <a:latin typeface="Arial" pitchFamily="34" charset="0"/>
            </a:endParaRPr>
          </a:p>
        </p:txBody>
      </p:sp>
      <p:sp>
        <p:nvSpPr>
          <p:cNvPr id="3686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866" name="Imagem 54" descr="tratada_ar2"/>
          <p:cNvPicPr>
            <a:picLocks noChangeAspect="1" noChangeArrowheads="1"/>
          </p:cNvPicPr>
          <p:nvPr/>
        </p:nvPicPr>
        <p:blipFill>
          <a:blip r:embed="rId3" cstate="print">
            <a:lum bright="-4000" contrast="6000"/>
          </a:blip>
          <a:srcRect/>
          <a:stretch>
            <a:fillRect/>
          </a:stretch>
        </p:blipFill>
        <p:spPr bwMode="auto">
          <a:xfrm>
            <a:off x="580769" y="704272"/>
            <a:ext cx="7823224" cy="5868000"/>
          </a:xfrm>
          <a:prstGeom prst="rect">
            <a:avLst/>
          </a:prstGeom>
          <a:noFill/>
        </p:spPr>
      </p:pic>
      <p:sp>
        <p:nvSpPr>
          <p:cNvPr id="36868" name="Rectangle 4"/>
          <p:cNvSpPr>
            <a:spLocks noChangeArrowheads="1"/>
          </p:cNvSpPr>
          <p:nvPr/>
        </p:nvSpPr>
        <p:spPr bwMode="auto">
          <a:xfrm>
            <a:off x="-1500166" y="655794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lang="pt-BR" sz="1600" dirty="0" smtClean="0">
                <a:solidFill>
                  <a:srgbClr val="FFFF00"/>
                </a:solidFill>
                <a:latin typeface="Arial" pitchFamily="34" charset="0"/>
                <a:ea typeface="Times New Roman" pitchFamily="18" charset="0"/>
                <a:cs typeface="Arial" pitchFamily="34" charset="0"/>
              </a:rPr>
              <a:t>SCANNING ELECTRON MICROGRAPHIE  OT THE ALLOY.</a:t>
            </a:r>
            <a:endParaRPr kumimoji="0" lang="pt-BR" sz="1600" b="0" i="0" u="none" strike="noStrike" cap="none" normalizeH="0" baseline="0" dirty="0" smtClean="0">
              <a:ln>
                <a:noFill/>
              </a:ln>
              <a:solidFill>
                <a:srgbClr val="FFFF00"/>
              </a:solidFill>
              <a:effectLst/>
              <a:latin typeface="Arial" pitchFamily="34" charset="0"/>
            </a:endParaRPr>
          </a:p>
        </p:txBody>
      </p:sp>
      <p:sp>
        <p:nvSpPr>
          <p:cNvPr id="7" name="CaixaDeTexto 6"/>
          <p:cNvSpPr txBox="1"/>
          <p:nvPr/>
        </p:nvSpPr>
        <p:spPr>
          <a:xfrm>
            <a:off x="6372679" y="6627192"/>
            <a:ext cx="2056973" cy="230832"/>
          </a:xfrm>
          <a:prstGeom prst="rect">
            <a:avLst/>
          </a:prstGeom>
          <a:noFill/>
        </p:spPr>
        <p:txBody>
          <a:bodyPr wrap="none" rtlCol="0">
            <a:spAutoFit/>
          </a:bodyPr>
          <a:lstStyle/>
          <a:p>
            <a:r>
              <a:rPr lang="en-US" sz="900" dirty="0" smtClean="0">
                <a:solidFill>
                  <a:srgbClr val="FFFF00"/>
                </a:solidFill>
              </a:rPr>
              <a:t>SCHNEIDER, BRESSIANI &amp; KÖNIG</a:t>
            </a:r>
            <a:endParaRPr lang="en-US" sz="9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C6805FF7-67FF-4300-89C8-908AC4B65903}" type="slidenum">
              <a:rPr lang="pt-BR" smtClean="0"/>
              <a:pPr>
                <a:defRPr/>
              </a:pPr>
              <a:t>16</a:t>
            </a:fld>
            <a:endParaRPr lang="pt-BR" dirty="0"/>
          </a:p>
        </p:txBody>
      </p:sp>
      <p:graphicFrame>
        <p:nvGraphicFramePr>
          <p:cNvPr id="37890" name="Object 2"/>
          <p:cNvGraphicFramePr>
            <a:graphicFrameLocks noChangeAspect="1"/>
          </p:cNvGraphicFramePr>
          <p:nvPr/>
        </p:nvGraphicFramePr>
        <p:xfrm>
          <a:off x="285692" y="214290"/>
          <a:ext cx="8588388" cy="5508000"/>
        </p:xfrm>
        <a:graphic>
          <a:graphicData uri="http://schemas.openxmlformats.org/presentationml/2006/ole">
            <p:oleObj spid="_x0000_s37890" name="Picture" r:id="rId3" imgW="4820400" imgH="3091320" progId="Word.Picture.8">
              <p:embed/>
            </p:oleObj>
          </a:graphicData>
        </a:graphic>
      </p:graphicFrame>
      <p:sp>
        <p:nvSpPr>
          <p:cNvPr id="4" name="CaixaDeTexto 3"/>
          <p:cNvSpPr txBox="1"/>
          <p:nvPr/>
        </p:nvSpPr>
        <p:spPr>
          <a:xfrm>
            <a:off x="642910" y="500042"/>
            <a:ext cx="1488997" cy="307777"/>
          </a:xfrm>
          <a:prstGeom prst="rect">
            <a:avLst/>
          </a:prstGeom>
          <a:noFill/>
        </p:spPr>
        <p:txBody>
          <a:bodyPr wrap="none" rtlCol="0">
            <a:spAutoFit/>
          </a:bodyPr>
          <a:lstStyle/>
          <a:p>
            <a:r>
              <a:rPr lang="en-US" sz="1400" dirty="0" smtClean="0"/>
              <a:t>MATURE BONE</a:t>
            </a:r>
            <a:endParaRPr lang="en-US" sz="1400" dirty="0"/>
          </a:p>
        </p:txBody>
      </p:sp>
      <p:sp>
        <p:nvSpPr>
          <p:cNvPr id="5" name="CaixaDeTexto 4"/>
          <p:cNvSpPr txBox="1"/>
          <p:nvPr/>
        </p:nvSpPr>
        <p:spPr>
          <a:xfrm>
            <a:off x="642910" y="1214422"/>
            <a:ext cx="1811714" cy="523220"/>
          </a:xfrm>
          <a:prstGeom prst="rect">
            <a:avLst/>
          </a:prstGeom>
          <a:noFill/>
        </p:spPr>
        <p:txBody>
          <a:bodyPr wrap="none" rtlCol="0">
            <a:spAutoFit/>
          </a:bodyPr>
          <a:lstStyle/>
          <a:p>
            <a:r>
              <a:rPr lang="en-US" sz="1400" dirty="0" smtClean="0"/>
              <a:t>ISLANDS OFBONE </a:t>
            </a:r>
          </a:p>
          <a:p>
            <a:r>
              <a:rPr lang="en-US" sz="1400" dirty="0" smtClean="0"/>
              <a:t>REMODELING</a:t>
            </a:r>
            <a:endParaRPr lang="en-US" sz="1400" dirty="0"/>
          </a:p>
        </p:txBody>
      </p:sp>
      <p:sp>
        <p:nvSpPr>
          <p:cNvPr id="6" name="CaixaDeTexto 5"/>
          <p:cNvSpPr txBox="1"/>
          <p:nvPr/>
        </p:nvSpPr>
        <p:spPr>
          <a:xfrm>
            <a:off x="5968673" y="642918"/>
            <a:ext cx="2032351" cy="738664"/>
          </a:xfrm>
          <a:prstGeom prst="rect">
            <a:avLst/>
          </a:prstGeom>
          <a:noFill/>
        </p:spPr>
        <p:txBody>
          <a:bodyPr wrap="none" rtlCol="0">
            <a:spAutoFit/>
          </a:bodyPr>
          <a:lstStyle/>
          <a:p>
            <a:pPr algn="just"/>
            <a:r>
              <a:rPr lang="en-US" sz="1400" dirty="0" smtClean="0"/>
              <a:t>OSTEOCONDUCTION</a:t>
            </a:r>
          </a:p>
          <a:p>
            <a:pPr algn="just"/>
            <a:r>
              <a:rPr lang="en-US" sz="1400" dirty="0" smtClean="0"/>
              <a:t>OF  NEWLY  FORMED</a:t>
            </a:r>
          </a:p>
          <a:p>
            <a:pPr algn="just"/>
            <a:r>
              <a:rPr lang="en-US" sz="1400" dirty="0" smtClean="0"/>
              <a:t>BONE</a:t>
            </a:r>
            <a:endParaRPr lang="en-US" sz="1400" dirty="0"/>
          </a:p>
        </p:txBody>
      </p:sp>
      <p:cxnSp>
        <p:nvCxnSpPr>
          <p:cNvPr id="8" name="Conector de seta reta 7"/>
          <p:cNvCxnSpPr>
            <a:stCxn id="6" idx="1"/>
          </p:cNvCxnSpPr>
          <p:nvPr/>
        </p:nvCxnSpPr>
        <p:spPr>
          <a:xfrm rot="10800000" flipV="1">
            <a:off x="4643439" y="1012250"/>
            <a:ext cx="1325235" cy="592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Conector de seta reta 10"/>
          <p:cNvCxnSpPr/>
          <p:nvPr/>
        </p:nvCxnSpPr>
        <p:spPr>
          <a:xfrm rot="10800000" flipV="1">
            <a:off x="4929190" y="1357298"/>
            <a:ext cx="1357322" cy="107157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Conector de seta reta 14"/>
          <p:cNvCxnSpPr/>
          <p:nvPr/>
        </p:nvCxnSpPr>
        <p:spPr>
          <a:xfrm rot="5400000">
            <a:off x="4714876" y="1928802"/>
            <a:ext cx="3000396" cy="17145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CaixaDeTexto 16"/>
          <p:cNvSpPr txBox="1"/>
          <p:nvPr/>
        </p:nvSpPr>
        <p:spPr>
          <a:xfrm>
            <a:off x="7643834" y="2928934"/>
            <a:ext cx="1197764" cy="369332"/>
          </a:xfrm>
          <a:prstGeom prst="rect">
            <a:avLst/>
          </a:prstGeom>
          <a:noFill/>
        </p:spPr>
        <p:txBody>
          <a:bodyPr wrap="none" rtlCol="0">
            <a:spAutoFit/>
          </a:bodyPr>
          <a:lstStyle/>
          <a:p>
            <a:r>
              <a:rPr lang="en-US" dirty="0" smtClean="0"/>
              <a:t>PERIOST</a:t>
            </a:r>
            <a:endParaRPr lang="en-US" dirty="0"/>
          </a:p>
        </p:txBody>
      </p:sp>
      <p:cxnSp>
        <p:nvCxnSpPr>
          <p:cNvPr id="19" name="Conector de seta reta 18"/>
          <p:cNvCxnSpPr/>
          <p:nvPr/>
        </p:nvCxnSpPr>
        <p:spPr>
          <a:xfrm rot="10800000" flipV="1">
            <a:off x="6643702" y="3214686"/>
            <a:ext cx="1000132" cy="1428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Retângulo 22"/>
          <p:cNvSpPr/>
          <p:nvPr/>
        </p:nvSpPr>
        <p:spPr>
          <a:xfrm>
            <a:off x="1175276" y="4631304"/>
            <a:ext cx="1240789" cy="523220"/>
          </a:xfrm>
          <a:prstGeom prst="rect">
            <a:avLst/>
          </a:prstGeom>
        </p:spPr>
        <p:txBody>
          <a:bodyPr wrap="none">
            <a:spAutoFit/>
          </a:bodyPr>
          <a:lstStyle/>
          <a:p>
            <a:pPr algn="just"/>
            <a:r>
              <a:rPr lang="pt-BR" sz="1400" dirty="0" smtClean="0">
                <a:latin typeface="Arial" pitchFamily="34" charset="0"/>
                <a:ea typeface="Times New Roman" pitchFamily="18" charset="0"/>
                <a:cs typeface="Arial" pitchFamily="34" charset="0"/>
              </a:rPr>
              <a:t>Ti-13Nb-13Zr</a:t>
            </a:r>
          </a:p>
          <a:p>
            <a:r>
              <a:rPr lang="pt-BR" sz="1400" dirty="0" smtClean="0">
                <a:latin typeface="Arial" pitchFamily="34" charset="0"/>
                <a:cs typeface="Arial" pitchFamily="34" charset="0"/>
              </a:rPr>
              <a:t>IMPLANT</a:t>
            </a:r>
            <a:endParaRPr lang="en-US" sz="1400" dirty="0"/>
          </a:p>
        </p:txBody>
      </p:sp>
      <p:sp>
        <p:nvSpPr>
          <p:cNvPr id="24" name="CaixaDeTexto 23"/>
          <p:cNvSpPr txBox="1"/>
          <p:nvPr/>
        </p:nvSpPr>
        <p:spPr>
          <a:xfrm>
            <a:off x="571472" y="5929330"/>
            <a:ext cx="9001188" cy="646331"/>
          </a:xfrm>
          <a:prstGeom prst="rect">
            <a:avLst/>
          </a:prstGeom>
          <a:noFill/>
        </p:spPr>
        <p:txBody>
          <a:bodyPr wrap="square" rtlCol="0">
            <a:spAutoFit/>
          </a:bodyPr>
          <a:lstStyle/>
          <a:p>
            <a:r>
              <a:rPr lang="en-US" dirty="0" smtClean="0"/>
              <a:t>FLUORESCENT  MICROGRAPH  SHOWING THE BIOINTEGRATION  OF THE IMPLANT.                                                       </a:t>
            </a:r>
            <a:r>
              <a:rPr lang="en-US" sz="900" dirty="0" smtClean="0"/>
              <a:t>SCHNEIDER, BRESSIANI &amp; KÖNIG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C6805FF7-67FF-4300-89C8-908AC4B65903}" type="slidenum">
              <a:rPr lang="pt-BR" smtClean="0"/>
              <a:pPr>
                <a:defRPr/>
              </a:pPr>
              <a:t>17</a:t>
            </a:fld>
            <a:endParaRPr lang="pt-BR" dirty="0"/>
          </a:p>
        </p:txBody>
      </p:sp>
      <p:sp>
        <p:nvSpPr>
          <p:cNvPr id="38913" name="Rectangle 1"/>
          <p:cNvSpPr>
            <a:spLocks noChangeArrowheads="1"/>
          </p:cNvSpPr>
          <p:nvPr/>
        </p:nvSpPr>
        <p:spPr bwMode="auto">
          <a:xfrm>
            <a:off x="1" y="-25159"/>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Osteointegration of the Ti-13Nb-13Zr alloy obtained by powder metallurgy.</a:t>
            </a:r>
          </a:p>
          <a:p>
            <a:pPr marL="0" marR="0" lvl="0" indent="0" algn="just" defTabSz="914400" rtl="0" eaLnBrk="1" fontAlgn="base" latinLnBrk="0" hangingPunct="1">
              <a:lnSpc>
                <a:spcPct val="100000"/>
              </a:lnSpc>
              <a:spcBef>
                <a:spcPct val="0"/>
              </a:spcBef>
              <a:spcAft>
                <a:spcPct val="0"/>
              </a:spcAft>
              <a:buClrTx/>
              <a:buSzTx/>
              <a:buFontTx/>
              <a:buNone/>
              <a:tabLst/>
            </a:pPr>
            <a:endParaRPr lang="pt-BR" sz="24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pt-BR" sz="24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pt-BR" sz="2400" dirty="0" smtClean="0">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pt-BR" sz="2400" dirty="0" smtClean="0">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pt-BR" sz="2400" dirty="0" smtClean="0">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pt-BR" sz="2400" dirty="0" smtClean="0">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pt-BR" sz="2400" dirty="0" smtClean="0">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Marco Cícero Martins </a:t>
            </a:r>
            <a:r>
              <a:rPr kumimoji="0" lang="pt-B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Bottino</a:t>
            </a:r>
            <a:r>
              <a:rPr kumimoji="0" lang="pt-B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3009" name="Imagem 7" descr="Endopore interface lisa-pó"/>
          <p:cNvPicPr>
            <a:picLocks noChangeAspect="1" noChangeArrowheads="1"/>
          </p:cNvPicPr>
          <p:nvPr/>
        </p:nvPicPr>
        <p:blipFill>
          <a:blip r:embed="rId2" cstate="print"/>
          <a:srcRect l="632" t="8429" b="3513"/>
          <a:stretch>
            <a:fillRect/>
          </a:stretch>
        </p:blipFill>
        <p:spPr bwMode="auto">
          <a:xfrm>
            <a:off x="642908" y="1500174"/>
            <a:ext cx="2616451" cy="1764000"/>
          </a:xfrm>
          <a:prstGeom prst="rect">
            <a:avLst/>
          </a:prstGeom>
          <a:noFill/>
          <a:ln w="9525">
            <a:solidFill>
              <a:srgbClr val="000000"/>
            </a:solidFill>
            <a:miter lim="800000"/>
            <a:headEnd/>
            <a:tailEnd/>
          </a:ln>
        </p:spPr>
      </p:pic>
      <p:grpSp>
        <p:nvGrpSpPr>
          <p:cNvPr id="43010" name="Group 2"/>
          <p:cNvGrpSpPr>
            <a:grpSpLocks/>
          </p:cNvGrpSpPr>
          <p:nvPr/>
        </p:nvGrpSpPr>
        <p:grpSpPr bwMode="auto">
          <a:xfrm>
            <a:off x="1643042" y="1500174"/>
            <a:ext cx="3913188" cy="1764000"/>
            <a:chOff x="4041" y="10723"/>
            <a:chExt cx="6163" cy="2452"/>
          </a:xfrm>
        </p:grpSpPr>
        <p:pic>
          <p:nvPicPr>
            <p:cNvPr id="43015" name="Picture 7" descr="Endopore stage Neck 2"/>
            <p:cNvPicPr>
              <a:picLocks noChangeAspect="1" noChangeArrowheads="1"/>
            </p:cNvPicPr>
            <p:nvPr/>
          </p:nvPicPr>
          <p:blipFill>
            <a:blip r:embed="rId3" cstate="print"/>
            <a:srcRect l="632" t="8429" b="3513"/>
            <a:stretch>
              <a:fillRect/>
            </a:stretch>
          </p:blipFill>
          <p:spPr bwMode="auto">
            <a:xfrm>
              <a:off x="6561" y="10723"/>
              <a:ext cx="3643" cy="2452"/>
            </a:xfrm>
            <a:prstGeom prst="rect">
              <a:avLst/>
            </a:prstGeom>
            <a:noFill/>
            <a:ln w="9525">
              <a:solidFill>
                <a:srgbClr val="000000"/>
              </a:solidFill>
              <a:miter lim="800000"/>
              <a:headEnd/>
              <a:tailEnd/>
            </a:ln>
          </p:spPr>
        </p:pic>
        <p:sp>
          <p:nvSpPr>
            <p:cNvPr id="43014" name="Text Box 6"/>
            <p:cNvSpPr txBox="1">
              <a:spLocks noChangeArrowheads="1"/>
            </p:cNvSpPr>
            <p:nvPr/>
          </p:nvSpPr>
          <p:spPr bwMode="auto">
            <a:xfrm>
              <a:off x="6821" y="11624"/>
              <a:ext cx="412" cy="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3013" name="Text Box 5"/>
            <p:cNvSpPr txBox="1">
              <a:spLocks noChangeArrowheads="1"/>
            </p:cNvSpPr>
            <p:nvPr/>
          </p:nvSpPr>
          <p:spPr bwMode="auto">
            <a:xfrm>
              <a:off x="8077" y="11322"/>
              <a:ext cx="412" cy="5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latin typeface="Calibri" pitchFamily="34" charset="0"/>
                  <a:ea typeface="Calibri" pitchFamily="34" charset="0"/>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43012" name="Line 4"/>
            <p:cNvSpPr>
              <a:spLocks noChangeShapeType="1"/>
            </p:cNvSpPr>
            <p:nvPr/>
          </p:nvSpPr>
          <p:spPr bwMode="auto">
            <a:xfrm>
              <a:off x="5301" y="11556"/>
              <a:ext cx="1620" cy="0"/>
            </a:xfrm>
            <a:prstGeom prst="line">
              <a:avLst/>
            </a:prstGeom>
            <a:noFill/>
            <a:ln w="28575">
              <a:solidFill>
                <a:srgbClr val="FFFFFF"/>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011" name="Rectangle 3"/>
            <p:cNvSpPr>
              <a:spLocks noChangeArrowheads="1"/>
            </p:cNvSpPr>
            <p:nvPr/>
          </p:nvSpPr>
          <p:spPr bwMode="auto">
            <a:xfrm>
              <a:off x="4041" y="11165"/>
              <a:ext cx="1620" cy="1111"/>
            </a:xfrm>
            <a:prstGeom prst="rect">
              <a:avLst/>
            </a:prstGeom>
            <a:noFill/>
            <a:ln w="2857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301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3019" name="Rectangle 11"/>
          <p:cNvSpPr>
            <a:spLocks noChangeArrowheads="1"/>
          </p:cNvSpPr>
          <p:nvPr/>
        </p:nvSpPr>
        <p:spPr bwMode="auto">
          <a:xfrm>
            <a:off x="0" y="3958500"/>
            <a:ext cx="9144000" cy="1184940"/>
          </a:xfrm>
          <a:prstGeom prst="rect">
            <a:avLst/>
          </a:prstGeom>
          <a:noFill/>
          <a:ln w="9525">
            <a:noFill/>
            <a:miter lim="800000"/>
            <a:headEnd/>
            <a:tailEnd/>
          </a:ln>
          <a:effectLst/>
        </p:spPr>
        <p:txBody>
          <a:bodyPr vert="horz" wrap="square" lIns="742716" tIns="45720" rIns="91440" bIns="0" numCol="1" anchor="ctr" anchorCtr="0" compatLnSpc="1">
            <a:prstTxWarp prst="textNoShape">
              <a:avLst/>
            </a:prstTxWarp>
            <a:spAutoFit/>
          </a:bodyPr>
          <a:lstStyle/>
          <a:p>
            <a:pPr marL="0" marR="0" lvl="0" indent="447675" algn="l" defTabSz="914400" rtl="0" eaLnBrk="1" fontAlgn="base" latinLnBrk="0" hangingPunct="1">
              <a:lnSpc>
                <a:spcPct val="100000"/>
              </a:lnSpc>
              <a:spcBef>
                <a:spcPct val="0"/>
              </a:spcBef>
              <a:spcAft>
                <a:spcPct val="0"/>
              </a:spcAft>
              <a:buClrTx/>
              <a:buSzTx/>
              <a:buFontTx/>
              <a:buNone/>
              <a:tabLst/>
            </a:pPr>
            <a:r>
              <a:rPr kumimoji="0" lang="pt-BR" sz="900" b="0" i="0" u="none" strike="noStrike" cap="none" normalizeH="0" baseline="0" dirty="0" smtClean="0">
                <a:ln>
                  <a:noFill/>
                </a:ln>
                <a:solidFill>
                  <a:schemeClr val="tx1"/>
                </a:solidFill>
                <a:effectLst/>
                <a:latin typeface="Arial" pitchFamily="34" charset="0"/>
              </a:rPr>
              <a:t/>
            </a:r>
            <a:br>
              <a:rPr kumimoji="0" lang="pt-BR" sz="900" b="0" i="0" u="none" strike="noStrike" cap="none" normalizeH="0" baseline="0" dirty="0" smtClean="0">
                <a:ln>
                  <a:noFill/>
                </a:ln>
                <a:solidFill>
                  <a:schemeClr val="tx1"/>
                </a:solidFill>
                <a:effectLst/>
                <a:latin typeface="Arial" pitchFamily="34" charset="0"/>
              </a:rPr>
            </a:br>
            <a:endParaRPr kumimoji="0" lang="pt-BR" sz="1800" b="0" i="0" u="none" strike="noStrike" cap="none" normalizeH="0" baseline="0" dirty="0" smtClean="0">
              <a:ln>
                <a:noFill/>
              </a:ln>
              <a:solidFill>
                <a:schemeClr val="tx1"/>
              </a:solidFill>
              <a:effectLst/>
              <a:latin typeface="Arial" pitchFamily="34" charset="0"/>
            </a:endParaRPr>
          </a:p>
          <a:p>
            <a:pPr marL="0" marR="0" lvl="0" indent="447675" algn="l" defTabSz="914400" rtl="0" eaLnBrk="0" fontAlgn="base" latinLnBrk="0" hangingPunct="0">
              <a:lnSpc>
                <a:spcPct val="100000"/>
              </a:lnSpc>
              <a:spcBef>
                <a:spcPct val="0"/>
              </a:spcBef>
              <a:spcAft>
                <a:spcPct val="0"/>
              </a:spcAft>
              <a:buClrTx/>
              <a:buSzTx/>
              <a:buFontTx/>
              <a:buNone/>
              <a:tabLst/>
            </a:pPr>
            <a:r>
              <a:rPr kumimoji="0" lang="pt-BR" sz="11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r>
              <a:rPr kumimoji="0" lang="pt-BR"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pt-BR" sz="11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pt-BR"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Scanning electron microscopy of an Endopore Implant (</a:t>
            </a:r>
            <a:r>
              <a:rPr kumimoji="0" lang="en-US"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Innova Corporation, Toronto, ON, Canada</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as example: Different magnifications to show porosity.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C6805FF7-67FF-4300-89C8-908AC4B65903}" type="slidenum">
              <a:rPr lang="pt-BR" smtClean="0"/>
              <a:pPr>
                <a:defRPr/>
              </a:pPr>
              <a:t>18</a:t>
            </a:fld>
            <a:endParaRPr lang="pt-BR" dirty="0"/>
          </a:p>
        </p:txBody>
      </p:sp>
      <p:sp>
        <p:nvSpPr>
          <p:cNvPr id="440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Lst>
            </a:pPr>
            <a:endParaRPr kumimoji="0" lang="pt-BR" sz="1800" b="0" i="0" u="none" strike="noStrike" cap="none" normalizeH="0" baseline="0" smtClean="0">
              <a:ln>
                <a:noFill/>
              </a:ln>
              <a:solidFill>
                <a:schemeClr val="tx1"/>
              </a:solidFill>
              <a:effectLst/>
              <a:latin typeface="Arial" pitchFamily="34" charset="0"/>
            </a:endParaRPr>
          </a:p>
        </p:txBody>
      </p:sp>
      <p:grpSp>
        <p:nvGrpSpPr>
          <p:cNvPr id="44033" name="Group 1"/>
          <p:cNvGrpSpPr>
            <a:grpSpLocks/>
          </p:cNvGrpSpPr>
          <p:nvPr/>
        </p:nvGrpSpPr>
        <p:grpSpPr bwMode="auto">
          <a:xfrm>
            <a:off x="71141" y="125799"/>
            <a:ext cx="8787260" cy="2177053"/>
            <a:chOff x="2096" y="1654"/>
            <a:chExt cx="13840" cy="3429"/>
          </a:xfrm>
        </p:grpSpPr>
        <p:pic>
          <p:nvPicPr>
            <p:cNvPr id="44036" name="Picture 4" descr="QL11"/>
            <p:cNvPicPr>
              <a:picLocks noChangeAspect="1" noChangeArrowheads="1"/>
            </p:cNvPicPr>
            <p:nvPr/>
          </p:nvPicPr>
          <p:blipFill>
            <a:blip r:embed="rId2" cstate="print"/>
            <a:srcRect r="3159"/>
            <a:stretch>
              <a:fillRect/>
            </a:stretch>
          </p:blipFill>
          <p:spPr bwMode="auto">
            <a:xfrm>
              <a:off x="2096" y="1681"/>
              <a:ext cx="4392" cy="3402"/>
            </a:xfrm>
            <a:prstGeom prst="rect">
              <a:avLst/>
            </a:prstGeom>
            <a:noFill/>
            <a:ln w="9525">
              <a:solidFill>
                <a:srgbClr val="000000"/>
              </a:solidFill>
              <a:miter lim="800000"/>
              <a:headEnd/>
              <a:tailEnd/>
            </a:ln>
          </p:spPr>
        </p:pic>
        <p:pic>
          <p:nvPicPr>
            <p:cNvPr id="44035" name="Picture 3" descr="cil-10 400x poro"/>
            <p:cNvPicPr>
              <a:picLocks noChangeAspect="1" noChangeArrowheads="1"/>
            </p:cNvPicPr>
            <p:nvPr/>
          </p:nvPicPr>
          <p:blipFill>
            <a:blip r:embed="rId3" cstate="print"/>
            <a:srcRect/>
            <a:stretch>
              <a:fillRect/>
            </a:stretch>
          </p:blipFill>
          <p:spPr bwMode="auto">
            <a:xfrm>
              <a:off x="11653" y="1654"/>
              <a:ext cx="4283" cy="3402"/>
            </a:xfrm>
            <a:prstGeom prst="rect">
              <a:avLst/>
            </a:prstGeom>
            <a:noFill/>
            <a:ln w="9525">
              <a:solidFill>
                <a:srgbClr val="000000"/>
              </a:solidFill>
              <a:miter lim="800000"/>
              <a:headEnd/>
              <a:tailEnd/>
            </a:ln>
          </p:spPr>
        </p:pic>
        <p:pic>
          <p:nvPicPr>
            <p:cNvPr id="44034" name="Picture 2" descr="1geral-poros-inter2"/>
            <p:cNvPicPr>
              <a:picLocks noChangeAspect="1" noChangeArrowheads="1"/>
            </p:cNvPicPr>
            <p:nvPr/>
          </p:nvPicPr>
          <p:blipFill>
            <a:blip r:embed="rId4" cstate="print"/>
            <a:srcRect/>
            <a:stretch>
              <a:fillRect/>
            </a:stretch>
          </p:blipFill>
          <p:spPr bwMode="auto">
            <a:xfrm>
              <a:off x="6935" y="1681"/>
              <a:ext cx="4318" cy="3402"/>
            </a:xfrm>
            <a:prstGeom prst="rect">
              <a:avLst/>
            </a:prstGeom>
            <a:noFill/>
            <a:ln w="9525">
              <a:solidFill>
                <a:srgbClr val="000000"/>
              </a:solidFill>
              <a:miter lim="800000"/>
              <a:headEnd/>
              <a:tailEnd/>
            </a:ln>
          </p:spPr>
        </p:pic>
      </p:grpSp>
      <p:sp>
        <p:nvSpPr>
          <p:cNvPr id="44038" name="Rectangle 6"/>
          <p:cNvSpPr>
            <a:spLocks noChangeArrowheads="1"/>
          </p:cNvSpPr>
          <p:nvPr/>
        </p:nvSpPr>
        <p:spPr bwMode="auto">
          <a:xfrm>
            <a:off x="32" y="4568336"/>
            <a:ext cx="9144000" cy="26468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838200" algn="l"/>
              </a:tabLst>
            </a:pPr>
            <a:r>
              <a:rPr kumimoji="0" lang="pt-BR" sz="1800" b="0" i="0" u="none" strike="noStrike" cap="none" normalizeH="0" baseline="0" dirty="0" smtClean="0">
                <a:ln>
                  <a:noFill/>
                </a:ln>
                <a:solidFill>
                  <a:schemeClr val="tx1"/>
                </a:solidFill>
                <a:effectLst/>
                <a:latin typeface="Arial" pitchFamily="34" charset="0"/>
              </a:rPr>
              <a:t/>
            </a:r>
            <a:br>
              <a:rPr kumimoji="0" lang="pt-BR" sz="1800" b="0" i="0" u="none" strike="noStrike" cap="none" normalizeH="0" baseline="0" dirty="0" smtClean="0">
                <a:ln>
                  <a:noFill/>
                </a:ln>
                <a:solidFill>
                  <a:schemeClr val="tx1"/>
                </a:solidFill>
                <a:effectLst/>
                <a:latin typeface="Arial" pitchFamily="34" charset="0"/>
              </a:rPr>
            </a:br>
            <a:endParaRPr kumimoji="0" lang="pt-BR" sz="1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pt-BR"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pt-BR"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pt-BR"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pt-BR"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en-US"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Micrographies, obtained by SEM, of the Ti-13Nb-13Zr alloy samples in different magnifications. Clear regions are not diluted Nb particles. Interconnections of the alloy pores. In the color slides it is to see that osteointegration and osteoconduction were achieved.                                           </a:t>
            </a:r>
            <a:r>
              <a:rPr lang="pt-BR" sz="900" dirty="0" smtClean="0">
                <a:solidFill>
                  <a:srgbClr val="FFFF00"/>
                </a:solidFill>
                <a:latin typeface="Arial" pitchFamily="34" charset="0"/>
                <a:ea typeface="Times New Roman" pitchFamily="18" charset="0"/>
                <a:cs typeface="Arial" pitchFamily="34" charset="0"/>
              </a:rPr>
              <a:t>BOTTINO, BRESSIANI &amp; KÖNIG</a:t>
            </a:r>
            <a:r>
              <a:rPr kumimoji="0" lang="pt-BR"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endParaRPr lang="pt-BR"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838200" algn="l"/>
              </a:tabLst>
            </a:pPr>
            <a:r>
              <a:rPr kumimoji="0" lang="pt-BR" b="0" i="0" u="none" strike="noStrike" cap="none" normalizeH="0" baseline="0" dirty="0" smtClean="0">
                <a:ln>
                  <a:noFill/>
                </a:ln>
                <a:solidFill>
                  <a:schemeClr val="tx1"/>
                </a:solidFill>
                <a:effectLst/>
                <a:latin typeface="Arial" pitchFamily="34" charset="0"/>
              </a:rPr>
              <a:t>                  </a:t>
            </a:r>
          </a:p>
        </p:txBody>
      </p:sp>
      <p:grpSp>
        <p:nvGrpSpPr>
          <p:cNvPr id="44044" name="Group 12"/>
          <p:cNvGrpSpPr>
            <a:grpSpLocks/>
          </p:cNvGrpSpPr>
          <p:nvPr/>
        </p:nvGrpSpPr>
        <p:grpSpPr bwMode="auto">
          <a:xfrm>
            <a:off x="576260" y="2506674"/>
            <a:ext cx="3638550" cy="2636838"/>
            <a:chOff x="3365" y="3912"/>
            <a:chExt cx="5731" cy="4152"/>
          </a:xfrm>
        </p:grpSpPr>
        <p:grpSp>
          <p:nvGrpSpPr>
            <p:cNvPr id="44046" name="Group 14"/>
            <p:cNvGrpSpPr>
              <a:grpSpLocks/>
            </p:cNvGrpSpPr>
            <p:nvPr/>
          </p:nvGrpSpPr>
          <p:grpSpPr bwMode="auto">
            <a:xfrm>
              <a:off x="3365" y="3912"/>
              <a:ext cx="5731" cy="4152"/>
              <a:chOff x="3365" y="3912"/>
              <a:chExt cx="5731" cy="4152"/>
            </a:xfrm>
          </p:grpSpPr>
          <p:pic>
            <p:nvPicPr>
              <p:cNvPr id="44055" name="Picture 23" descr="2 Dd - trabecular region at 40X"/>
              <p:cNvPicPr>
                <a:picLocks noChangeAspect="1" noChangeArrowheads="1"/>
              </p:cNvPicPr>
              <p:nvPr/>
            </p:nvPicPr>
            <p:blipFill>
              <a:blip r:embed="rId5" cstate="print"/>
              <a:srcRect b="3999"/>
              <a:stretch>
                <a:fillRect/>
              </a:stretch>
            </p:blipFill>
            <p:spPr bwMode="auto">
              <a:xfrm>
                <a:off x="3365" y="3912"/>
                <a:ext cx="5731" cy="4152"/>
              </a:xfrm>
              <a:prstGeom prst="rect">
                <a:avLst/>
              </a:prstGeom>
              <a:noFill/>
              <a:ln w="9525">
                <a:solidFill>
                  <a:srgbClr val="000000"/>
                </a:solidFill>
                <a:miter lim="800000"/>
                <a:headEnd/>
                <a:tailEnd/>
              </a:ln>
            </p:spPr>
          </p:pic>
          <p:grpSp>
            <p:nvGrpSpPr>
              <p:cNvPr id="44051" name="Group 19"/>
              <p:cNvGrpSpPr>
                <a:grpSpLocks/>
              </p:cNvGrpSpPr>
              <p:nvPr/>
            </p:nvGrpSpPr>
            <p:grpSpPr bwMode="auto">
              <a:xfrm>
                <a:off x="5020" y="4694"/>
                <a:ext cx="554" cy="1075"/>
                <a:chOff x="5021" y="5003"/>
                <a:chExt cx="554" cy="1075"/>
              </a:xfrm>
            </p:grpSpPr>
            <p:sp>
              <p:nvSpPr>
                <p:cNvPr id="44054" name="Line 22"/>
                <p:cNvSpPr>
                  <a:spLocks noChangeShapeType="1"/>
                </p:cNvSpPr>
                <p:nvPr/>
              </p:nvSpPr>
              <p:spPr bwMode="auto">
                <a:xfrm rot="-15011731">
                  <a:off x="5081" y="4943"/>
                  <a:ext cx="240" cy="360"/>
                </a:xfrm>
                <a:prstGeom prst="line">
                  <a:avLst/>
                </a:prstGeom>
                <a:noFill/>
                <a:ln w="9525">
                  <a:solidFill>
                    <a:srgbClr val="FFFFFF"/>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44053" name="Line 21"/>
                <p:cNvSpPr>
                  <a:spLocks noChangeShapeType="1"/>
                </p:cNvSpPr>
                <p:nvPr/>
              </p:nvSpPr>
              <p:spPr bwMode="auto">
                <a:xfrm rot="-15011731">
                  <a:off x="5275" y="5778"/>
                  <a:ext cx="240" cy="360"/>
                </a:xfrm>
                <a:prstGeom prst="line">
                  <a:avLst/>
                </a:prstGeom>
                <a:noFill/>
                <a:ln w="9525">
                  <a:solidFill>
                    <a:srgbClr val="FFFFFF"/>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44052" name="Line 20"/>
                <p:cNvSpPr>
                  <a:spLocks noChangeShapeType="1"/>
                </p:cNvSpPr>
                <p:nvPr/>
              </p:nvSpPr>
              <p:spPr bwMode="auto">
                <a:xfrm rot="-15011731">
                  <a:off x="5176" y="5344"/>
                  <a:ext cx="240" cy="360"/>
                </a:xfrm>
                <a:prstGeom prst="line">
                  <a:avLst/>
                </a:prstGeom>
                <a:noFill/>
                <a:ln w="9525">
                  <a:solidFill>
                    <a:srgbClr val="FFFFFF"/>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grpSp>
          <p:grpSp>
            <p:nvGrpSpPr>
              <p:cNvPr id="44048" name="Group 16"/>
              <p:cNvGrpSpPr>
                <a:grpSpLocks/>
              </p:cNvGrpSpPr>
              <p:nvPr/>
            </p:nvGrpSpPr>
            <p:grpSpPr bwMode="auto">
              <a:xfrm>
                <a:off x="4644" y="7032"/>
                <a:ext cx="460" cy="591"/>
                <a:chOff x="4645" y="7341"/>
                <a:chExt cx="460" cy="591"/>
              </a:xfrm>
            </p:grpSpPr>
            <p:sp>
              <p:nvSpPr>
                <p:cNvPr id="44050" name="Line 18"/>
                <p:cNvSpPr>
                  <a:spLocks noChangeShapeType="1"/>
                </p:cNvSpPr>
                <p:nvPr/>
              </p:nvSpPr>
              <p:spPr bwMode="auto">
                <a:xfrm rot="-4506587">
                  <a:off x="4805" y="7632"/>
                  <a:ext cx="24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44049" name="Line 17"/>
                <p:cNvSpPr>
                  <a:spLocks noChangeShapeType="1"/>
                </p:cNvSpPr>
                <p:nvPr/>
              </p:nvSpPr>
              <p:spPr bwMode="auto">
                <a:xfrm rot="-4506587">
                  <a:off x="4705" y="7281"/>
                  <a:ext cx="240" cy="36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grpSp>
        </p:grpSp>
        <p:sp>
          <p:nvSpPr>
            <p:cNvPr id="44045" name="Text Box 13"/>
            <p:cNvSpPr txBox="1">
              <a:spLocks noChangeArrowheads="1"/>
            </p:cNvSpPr>
            <p:nvPr/>
          </p:nvSpPr>
          <p:spPr bwMode="auto">
            <a:xfrm>
              <a:off x="7865" y="6021"/>
              <a:ext cx="6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I</a:t>
              </a:r>
              <a:endParaRPr kumimoji="0" lang="en-US" sz="1800" b="0" i="0" u="none" strike="noStrike" cap="none" normalizeH="0" baseline="0" dirty="0" smtClean="0">
                <a:ln>
                  <a:noFill/>
                </a:ln>
                <a:solidFill>
                  <a:schemeClr val="tx1"/>
                </a:solidFill>
                <a:effectLst/>
                <a:latin typeface="Arial" pitchFamily="34" charset="0"/>
              </a:endParaRPr>
            </a:p>
          </p:txBody>
        </p:sp>
      </p:grpSp>
      <p:grpSp>
        <p:nvGrpSpPr>
          <p:cNvPr id="44039" name="Group 7"/>
          <p:cNvGrpSpPr>
            <a:grpSpLocks/>
          </p:cNvGrpSpPr>
          <p:nvPr/>
        </p:nvGrpSpPr>
        <p:grpSpPr bwMode="auto">
          <a:xfrm>
            <a:off x="4784752" y="2571744"/>
            <a:ext cx="3881228" cy="2592000"/>
            <a:chOff x="3368" y="8232"/>
            <a:chExt cx="5731" cy="3287"/>
          </a:xfrm>
        </p:grpSpPr>
        <p:pic>
          <p:nvPicPr>
            <p:cNvPr id="44043" name="Picture 11" descr="2 Dd - Region of interest at interface at 100X"/>
            <p:cNvPicPr>
              <a:picLocks noChangeAspect="1" noChangeArrowheads="1"/>
            </p:cNvPicPr>
            <p:nvPr/>
          </p:nvPicPr>
          <p:blipFill>
            <a:blip r:embed="rId6" cstate="print"/>
            <a:srcRect t="20000" b="3999"/>
            <a:stretch>
              <a:fillRect/>
            </a:stretch>
          </p:blipFill>
          <p:spPr bwMode="auto">
            <a:xfrm>
              <a:off x="3368" y="8232"/>
              <a:ext cx="5731" cy="3287"/>
            </a:xfrm>
            <a:prstGeom prst="rect">
              <a:avLst/>
            </a:prstGeom>
            <a:noFill/>
            <a:ln w="9525">
              <a:solidFill>
                <a:srgbClr val="000000"/>
              </a:solidFill>
              <a:miter lim="800000"/>
              <a:headEnd/>
              <a:tailEnd/>
            </a:ln>
          </p:spPr>
        </p:pic>
        <p:sp>
          <p:nvSpPr>
            <p:cNvPr id="44040" name="Text Box 8"/>
            <p:cNvSpPr txBox="1">
              <a:spLocks noChangeArrowheads="1"/>
            </p:cNvSpPr>
            <p:nvPr/>
          </p:nvSpPr>
          <p:spPr bwMode="auto">
            <a:xfrm>
              <a:off x="3785" y="9441"/>
              <a:ext cx="6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I</a:t>
              </a: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4405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4061" name="Rectangle 29"/>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7675"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500063" y="862013"/>
            <a:ext cx="8429625" cy="923925"/>
          </a:xfrm>
          <a:prstGeom prst="rect">
            <a:avLst/>
          </a:prstGeom>
          <a:noFill/>
          <a:ln w="9525">
            <a:noFill/>
            <a:miter lim="800000"/>
            <a:headEnd/>
            <a:tailEnd/>
          </a:ln>
        </p:spPr>
        <p:txBody>
          <a:bodyPr anchor="ctr">
            <a:spAutoFit/>
          </a:bodyPr>
          <a:lstStyle/>
          <a:p>
            <a:pPr algn="just"/>
            <a:r>
              <a:rPr lang="pt-BR" dirty="0">
                <a:solidFill>
                  <a:srgbClr val="FFC000"/>
                </a:solidFill>
              </a:rPr>
              <a:t>SIX KINDS OF CALCIUM PHOSPHATE CERAMICS WERE INSTALLED IN THE </a:t>
            </a:r>
            <a:r>
              <a:rPr lang="en-US" dirty="0">
                <a:solidFill>
                  <a:srgbClr val="FFC000"/>
                </a:solidFill>
              </a:rPr>
              <a:t>RABBIT’S</a:t>
            </a:r>
            <a:r>
              <a:rPr lang="pt-BR" dirty="0">
                <a:solidFill>
                  <a:srgbClr val="FFC000"/>
                </a:solidFill>
              </a:rPr>
              <a:t> TIBIAE: </a:t>
            </a:r>
            <a:r>
              <a:rPr lang="pt-BR" dirty="0">
                <a:solidFill>
                  <a:srgbClr val="FFC000"/>
                </a:solidFill>
                <a:cs typeface="Times New Roman" pitchFamily="18" charset="0"/>
              </a:rPr>
              <a:t>CaHPO</a:t>
            </a:r>
            <a:r>
              <a:rPr lang="pt-BR" baseline="-30000" dirty="0">
                <a:solidFill>
                  <a:srgbClr val="FFC000"/>
                </a:solidFill>
                <a:cs typeface="Times New Roman" pitchFamily="18" charset="0"/>
              </a:rPr>
              <a:t>4</a:t>
            </a:r>
            <a:r>
              <a:rPr lang="pt-BR" dirty="0">
                <a:solidFill>
                  <a:srgbClr val="FFC000"/>
                </a:solidFill>
                <a:cs typeface="Times New Roman" pitchFamily="18" charset="0"/>
              </a:rPr>
              <a:t>, Ca(HPO</a:t>
            </a:r>
            <a:r>
              <a:rPr lang="pt-BR" baseline="-30000" dirty="0">
                <a:solidFill>
                  <a:srgbClr val="FFC000"/>
                </a:solidFill>
                <a:cs typeface="Times New Roman" pitchFamily="18" charset="0"/>
              </a:rPr>
              <a:t>4</a:t>
            </a:r>
            <a:r>
              <a:rPr lang="pt-BR" dirty="0">
                <a:solidFill>
                  <a:srgbClr val="FFC000"/>
                </a:solidFill>
                <a:cs typeface="Times New Roman" pitchFamily="18" charset="0"/>
              </a:rPr>
              <a:t>)</a:t>
            </a:r>
            <a:r>
              <a:rPr lang="pt-BR" baseline="-30000" dirty="0">
                <a:solidFill>
                  <a:srgbClr val="FFC000"/>
                </a:solidFill>
                <a:cs typeface="Times New Roman" pitchFamily="18" charset="0"/>
              </a:rPr>
              <a:t>2</a:t>
            </a:r>
            <a:r>
              <a:rPr lang="pt-BR" dirty="0">
                <a:solidFill>
                  <a:srgbClr val="FFC000"/>
                </a:solidFill>
                <a:cs typeface="Times New Roman" pitchFamily="18" charset="0"/>
              </a:rPr>
              <a:t>H</a:t>
            </a:r>
            <a:r>
              <a:rPr lang="pt-BR" baseline="-30000" dirty="0">
                <a:solidFill>
                  <a:srgbClr val="FFC000"/>
                </a:solidFill>
                <a:cs typeface="Times New Roman" pitchFamily="18" charset="0"/>
              </a:rPr>
              <a:t>2</a:t>
            </a:r>
            <a:r>
              <a:rPr lang="pt-BR" dirty="0">
                <a:solidFill>
                  <a:srgbClr val="FFC000"/>
                </a:solidFill>
                <a:cs typeface="Times New Roman" pitchFamily="18" charset="0"/>
              </a:rPr>
              <a:t>O, </a:t>
            </a:r>
            <a:r>
              <a:rPr lang="pt-BR" dirty="0" smtClean="0">
                <a:solidFill>
                  <a:srgbClr val="FFC000"/>
                </a:solidFill>
                <a:cs typeface="Times New Roman" pitchFamily="18" charset="0"/>
              </a:rPr>
              <a:t>Ca</a:t>
            </a:r>
            <a:r>
              <a:rPr lang="pt-BR" baseline="-30000" dirty="0" smtClean="0">
                <a:solidFill>
                  <a:srgbClr val="FFC000"/>
                </a:solidFill>
                <a:cs typeface="Times New Roman" pitchFamily="18" charset="0"/>
              </a:rPr>
              <a:t>2</a:t>
            </a:r>
            <a:r>
              <a:rPr lang="pt-BR" dirty="0" smtClean="0">
                <a:solidFill>
                  <a:srgbClr val="FFC000"/>
                </a:solidFill>
                <a:cs typeface="Times New Roman" pitchFamily="18" charset="0"/>
              </a:rPr>
              <a:t>P</a:t>
            </a:r>
            <a:r>
              <a:rPr lang="pt-BR" baseline="-30000" dirty="0" smtClean="0">
                <a:solidFill>
                  <a:srgbClr val="FFC000"/>
                </a:solidFill>
                <a:cs typeface="Times New Roman" pitchFamily="18" charset="0"/>
              </a:rPr>
              <a:t>2</a:t>
            </a:r>
            <a:r>
              <a:rPr lang="pt-BR" dirty="0" smtClean="0">
                <a:solidFill>
                  <a:srgbClr val="FFC000"/>
                </a:solidFill>
                <a:cs typeface="Times New Roman" pitchFamily="18" charset="0"/>
              </a:rPr>
              <a:t>O</a:t>
            </a:r>
            <a:r>
              <a:rPr lang="pt-BR" baseline="-30000" dirty="0" smtClean="0">
                <a:solidFill>
                  <a:srgbClr val="FFC000"/>
                </a:solidFill>
                <a:cs typeface="Times New Roman" pitchFamily="18" charset="0"/>
              </a:rPr>
              <a:t>7, </a:t>
            </a:r>
            <a:r>
              <a:rPr lang="pt-BR" dirty="0" smtClean="0">
                <a:solidFill>
                  <a:srgbClr val="FFC000"/>
                </a:solidFill>
                <a:cs typeface="Times New Roman" pitchFamily="18" charset="0"/>
              </a:rPr>
              <a:t>Ca</a:t>
            </a:r>
            <a:r>
              <a:rPr lang="pt-BR" baseline="-30000" dirty="0" smtClean="0">
                <a:solidFill>
                  <a:srgbClr val="FFC000"/>
                </a:solidFill>
                <a:cs typeface="Times New Roman" pitchFamily="18" charset="0"/>
              </a:rPr>
              <a:t>3</a:t>
            </a:r>
            <a:r>
              <a:rPr lang="pt-BR" dirty="0" smtClean="0">
                <a:solidFill>
                  <a:srgbClr val="FFC000"/>
                </a:solidFill>
                <a:cs typeface="Times New Roman" pitchFamily="18" charset="0"/>
              </a:rPr>
              <a:t>(PO</a:t>
            </a:r>
            <a:r>
              <a:rPr lang="pt-BR" baseline="-30000" dirty="0" smtClean="0">
                <a:solidFill>
                  <a:srgbClr val="FFC000"/>
                </a:solidFill>
                <a:cs typeface="Times New Roman" pitchFamily="18" charset="0"/>
              </a:rPr>
              <a:t>4</a:t>
            </a:r>
            <a:r>
              <a:rPr lang="pt-BR" dirty="0" smtClean="0">
                <a:solidFill>
                  <a:srgbClr val="FFC000"/>
                </a:solidFill>
                <a:cs typeface="Times New Roman" pitchFamily="18" charset="0"/>
              </a:rPr>
              <a:t>)</a:t>
            </a:r>
            <a:r>
              <a:rPr lang="pt-BR" baseline="-30000" dirty="0" smtClean="0">
                <a:solidFill>
                  <a:srgbClr val="FFC000"/>
                </a:solidFill>
                <a:cs typeface="Times New Roman" pitchFamily="18" charset="0"/>
              </a:rPr>
              <a:t>2 </a:t>
            </a:r>
            <a:r>
              <a:rPr lang="pt-BR" dirty="0" smtClean="0">
                <a:solidFill>
                  <a:srgbClr val="FFC000"/>
                </a:solidFill>
                <a:cs typeface="Times New Roman" pitchFamily="18" charset="0"/>
              </a:rPr>
              <a:t>Ca</a:t>
            </a:r>
            <a:r>
              <a:rPr lang="pt-BR" baseline="-30000" dirty="0" smtClean="0">
                <a:solidFill>
                  <a:srgbClr val="FFC000"/>
                </a:solidFill>
                <a:cs typeface="Times New Roman" pitchFamily="18" charset="0"/>
              </a:rPr>
              <a:t>9</a:t>
            </a:r>
            <a:r>
              <a:rPr lang="pt-BR" dirty="0" smtClean="0">
                <a:solidFill>
                  <a:srgbClr val="FFC000"/>
                </a:solidFill>
                <a:cs typeface="Times New Roman" pitchFamily="18" charset="0"/>
              </a:rPr>
              <a:t>(PO</a:t>
            </a:r>
            <a:r>
              <a:rPr lang="pt-BR" baseline="-30000" dirty="0" smtClean="0">
                <a:solidFill>
                  <a:srgbClr val="FFC000"/>
                </a:solidFill>
                <a:cs typeface="Times New Roman" pitchFamily="18" charset="0"/>
              </a:rPr>
              <a:t>4</a:t>
            </a:r>
            <a:r>
              <a:rPr lang="pt-BR" dirty="0" smtClean="0">
                <a:solidFill>
                  <a:srgbClr val="FFC000"/>
                </a:solidFill>
                <a:cs typeface="Times New Roman" pitchFamily="18" charset="0"/>
              </a:rPr>
              <a:t>)</a:t>
            </a:r>
            <a:r>
              <a:rPr lang="pt-BR" baseline="-30000" dirty="0" smtClean="0">
                <a:solidFill>
                  <a:srgbClr val="FFC000"/>
                </a:solidFill>
                <a:cs typeface="Times New Roman" pitchFamily="18" charset="0"/>
              </a:rPr>
              <a:t>6</a:t>
            </a:r>
            <a:r>
              <a:rPr lang="pt-BR" dirty="0" smtClean="0">
                <a:solidFill>
                  <a:srgbClr val="FFC000"/>
                </a:solidFill>
                <a:cs typeface="Times New Roman" pitchFamily="18" charset="0"/>
              </a:rPr>
              <a:t>(OH)</a:t>
            </a:r>
            <a:r>
              <a:rPr lang="pt-BR" baseline="-30000" dirty="0" smtClean="0">
                <a:solidFill>
                  <a:srgbClr val="FFC000"/>
                </a:solidFill>
                <a:cs typeface="Times New Roman" pitchFamily="18" charset="0"/>
              </a:rPr>
              <a:t>2</a:t>
            </a:r>
            <a:r>
              <a:rPr lang="pt-BR" dirty="0">
                <a:solidFill>
                  <a:srgbClr val="FFC000"/>
                </a:solidFill>
                <a:cs typeface="Times New Roman" pitchFamily="18" charset="0"/>
              </a:rPr>
              <a:t>,</a:t>
            </a:r>
            <a:r>
              <a:rPr lang="pt-BR" baseline="-30000" dirty="0">
                <a:solidFill>
                  <a:srgbClr val="FFC000"/>
                </a:solidFill>
                <a:cs typeface="Times New Roman" pitchFamily="18" charset="0"/>
              </a:rPr>
              <a:t> </a:t>
            </a:r>
            <a:r>
              <a:rPr lang="pt-BR" dirty="0" err="1" smtClean="0">
                <a:solidFill>
                  <a:srgbClr val="FFC000"/>
                </a:solidFill>
                <a:cs typeface="Times New Roman" pitchFamily="18" charset="0"/>
              </a:rPr>
              <a:t>and</a:t>
            </a:r>
            <a:r>
              <a:rPr lang="pt-BR" dirty="0" smtClean="0">
                <a:solidFill>
                  <a:srgbClr val="FFC000"/>
                </a:solidFill>
                <a:cs typeface="Times New Roman" pitchFamily="18" charset="0"/>
              </a:rPr>
              <a:t> Ca</a:t>
            </a:r>
            <a:r>
              <a:rPr lang="pt-BR" baseline="-30000" dirty="0" smtClean="0">
                <a:solidFill>
                  <a:srgbClr val="FFC000"/>
                </a:solidFill>
                <a:cs typeface="Times New Roman" pitchFamily="18" charset="0"/>
              </a:rPr>
              <a:t>10</a:t>
            </a:r>
            <a:r>
              <a:rPr lang="pt-BR" dirty="0" smtClean="0">
                <a:solidFill>
                  <a:srgbClr val="FFC000"/>
                </a:solidFill>
                <a:cs typeface="Times New Roman" pitchFamily="18" charset="0"/>
              </a:rPr>
              <a:t> </a:t>
            </a:r>
            <a:r>
              <a:rPr lang="pt-BR" dirty="0">
                <a:solidFill>
                  <a:srgbClr val="FFC000"/>
                </a:solidFill>
                <a:cs typeface="Times New Roman" pitchFamily="18" charset="0"/>
              </a:rPr>
              <a:t>(PO</a:t>
            </a:r>
            <a:r>
              <a:rPr lang="pt-BR" baseline="-30000" dirty="0">
                <a:solidFill>
                  <a:srgbClr val="FFC000"/>
                </a:solidFill>
                <a:cs typeface="Times New Roman" pitchFamily="18" charset="0"/>
              </a:rPr>
              <a:t>4</a:t>
            </a:r>
            <a:r>
              <a:rPr lang="pt-BR" dirty="0">
                <a:solidFill>
                  <a:srgbClr val="FFC000"/>
                </a:solidFill>
                <a:cs typeface="Times New Roman" pitchFamily="18" charset="0"/>
              </a:rPr>
              <a:t>)</a:t>
            </a:r>
            <a:r>
              <a:rPr lang="pt-BR" baseline="-30000" dirty="0">
                <a:solidFill>
                  <a:srgbClr val="FFC000"/>
                </a:solidFill>
                <a:cs typeface="Times New Roman" pitchFamily="18" charset="0"/>
              </a:rPr>
              <a:t>6</a:t>
            </a:r>
            <a:r>
              <a:rPr lang="pt-BR" dirty="0">
                <a:solidFill>
                  <a:srgbClr val="FFC000"/>
                </a:solidFill>
                <a:cs typeface="Times New Roman" pitchFamily="18" charset="0"/>
              </a:rPr>
              <a:t>(OH)</a:t>
            </a:r>
            <a:r>
              <a:rPr lang="pt-BR" baseline="-30000" dirty="0">
                <a:solidFill>
                  <a:srgbClr val="FFC000"/>
                </a:solidFill>
                <a:cs typeface="Times New Roman" pitchFamily="18" charset="0"/>
              </a:rPr>
              <a:t>2</a:t>
            </a:r>
            <a:r>
              <a:rPr lang="pt-BR" dirty="0">
                <a:solidFill>
                  <a:srgbClr val="FFC000"/>
                </a:solidFill>
                <a:cs typeface="Times New Roman" pitchFamily="18" charset="0"/>
              </a:rPr>
              <a:t>,</a:t>
            </a:r>
            <a:r>
              <a:rPr lang="pt-BR" baseline="-30000" dirty="0">
                <a:solidFill>
                  <a:srgbClr val="FFC000"/>
                </a:solidFill>
                <a:cs typeface="Times New Roman" pitchFamily="18" charset="0"/>
              </a:rPr>
              <a:t> </a:t>
            </a:r>
            <a:r>
              <a:rPr lang="pt-BR" baseline="-30000" dirty="0" smtClean="0">
                <a:solidFill>
                  <a:srgbClr val="FFC000"/>
                </a:solidFill>
                <a:cs typeface="Times New Roman" pitchFamily="18" charset="0"/>
              </a:rPr>
              <a:t>.</a:t>
            </a:r>
            <a:endParaRPr lang="pt-BR" dirty="0">
              <a:solidFill>
                <a:srgbClr val="FFC000"/>
              </a:solidFill>
            </a:endParaRPr>
          </a:p>
        </p:txBody>
      </p:sp>
      <p:sp>
        <p:nvSpPr>
          <p:cNvPr id="3075" name="CaixaDeTexto 2"/>
          <p:cNvSpPr txBox="1">
            <a:spLocks noChangeArrowheads="1"/>
          </p:cNvSpPr>
          <p:nvPr/>
        </p:nvSpPr>
        <p:spPr bwMode="auto">
          <a:xfrm>
            <a:off x="714375" y="2540000"/>
            <a:ext cx="7929563" cy="2032000"/>
          </a:xfrm>
          <a:prstGeom prst="rect">
            <a:avLst/>
          </a:prstGeom>
          <a:noFill/>
          <a:ln w="9525">
            <a:noFill/>
            <a:miter lim="800000"/>
            <a:headEnd/>
            <a:tailEnd/>
          </a:ln>
        </p:spPr>
        <p:txBody>
          <a:bodyPr>
            <a:spAutoFit/>
          </a:bodyPr>
          <a:lstStyle/>
          <a:p>
            <a:pPr algn="just"/>
            <a:r>
              <a:rPr lang="en-US" dirty="0">
                <a:solidFill>
                  <a:srgbClr val="FFC000"/>
                </a:solidFill>
                <a:cs typeface="Arial" charset="0"/>
              </a:rPr>
              <a:t>The</a:t>
            </a:r>
            <a:r>
              <a:rPr lang="pt-BR" dirty="0">
                <a:solidFill>
                  <a:srgbClr val="FFC000"/>
                </a:solidFill>
                <a:cs typeface="Arial" charset="0"/>
              </a:rPr>
              <a:t> </a:t>
            </a:r>
            <a:r>
              <a:rPr lang="en-US" dirty="0" err="1">
                <a:solidFill>
                  <a:srgbClr val="FFC000"/>
                </a:solidFill>
                <a:cs typeface="Arial" charset="0"/>
              </a:rPr>
              <a:t>fluorescense</a:t>
            </a:r>
            <a:r>
              <a:rPr lang="pt-BR" dirty="0">
                <a:solidFill>
                  <a:srgbClr val="FFC000"/>
                </a:solidFill>
                <a:cs typeface="Arial" charset="0"/>
              </a:rPr>
              <a:t> </a:t>
            </a:r>
            <a:r>
              <a:rPr lang="en-US" dirty="0">
                <a:solidFill>
                  <a:srgbClr val="FFC000"/>
                </a:solidFill>
                <a:cs typeface="Arial" charset="0"/>
              </a:rPr>
              <a:t>microscopy was used in order to observe the periodic osteoconduction/deposition properties of the different ceramics of calcium phosphate. The animals were subcutaneously  injected with fluorescent  apatite labeling chemicals.</a:t>
            </a:r>
          </a:p>
          <a:p>
            <a:pPr algn="just"/>
            <a:r>
              <a:rPr lang="en-US" dirty="0">
                <a:solidFill>
                  <a:srgbClr val="FFC000"/>
                </a:solidFill>
                <a:cs typeface="Arial" charset="0"/>
              </a:rPr>
              <a:t>Alizarin was injected in the 2</a:t>
            </a:r>
            <a:r>
              <a:rPr lang="en-US" baseline="30000" dirty="0">
                <a:solidFill>
                  <a:srgbClr val="FFC000"/>
                </a:solidFill>
                <a:cs typeface="Arial" charset="0"/>
              </a:rPr>
              <a:t>nd</a:t>
            </a:r>
            <a:r>
              <a:rPr lang="en-US" dirty="0">
                <a:solidFill>
                  <a:srgbClr val="FFC000"/>
                </a:solidFill>
                <a:cs typeface="Arial" charset="0"/>
              </a:rPr>
              <a:t> and 3</a:t>
            </a:r>
            <a:r>
              <a:rPr lang="en-US" baseline="30000" dirty="0">
                <a:solidFill>
                  <a:srgbClr val="FFC000"/>
                </a:solidFill>
                <a:cs typeface="Arial" charset="0"/>
              </a:rPr>
              <a:t>rd</a:t>
            </a:r>
            <a:r>
              <a:rPr lang="en-US" dirty="0">
                <a:solidFill>
                  <a:srgbClr val="FFC000"/>
                </a:solidFill>
                <a:cs typeface="Arial" charset="0"/>
              </a:rPr>
              <a:t> , calcein in the 4</a:t>
            </a:r>
            <a:r>
              <a:rPr lang="en-US" baseline="30000" dirty="0">
                <a:solidFill>
                  <a:srgbClr val="FFC000"/>
                </a:solidFill>
                <a:cs typeface="Arial" charset="0"/>
              </a:rPr>
              <a:t>th</a:t>
            </a:r>
            <a:r>
              <a:rPr lang="en-US" dirty="0">
                <a:solidFill>
                  <a:srgbClr val="FFC000"/>
                </a:solidFill>
                <a:cs typeface="Arial" charset="0"/>
              </a:rPr>
              <a:t> and 5</a:t>
            </a:r>
            <a:r>
              <a:rPr lang="en-US" baseline="30000" dirty="0">
                <a:solidFill>
                  <a:srgbClr val="FFC000"/>
                </a:solidFill>
                <a:cs typeface="Arial" charset="0"/>
              </a:rPr>
              <a:t>th</a:t>
            </a:r>
            <a:r>
              <a:rPr lang="en-US" dirty="0">
                <a:solidFill>
                  <a:srgbClr val="FFC000"/>
                </a:solidFill>
                <a:cs typeface="Arial" charset="0"/>
              </a:rPr>
              <a:t>  and  tetracycline in the 6</a:t>
            </a:r>
            <a:r>
              <a:rPr lang="en-US" baseline="30000" dirty="0">
                <a:solidFill>
                  <a:srgbClr val="FFC000"/>
                </a:solidFill>
                <a:cs typeface="Arial" charset="0"/>
              </a:rPr>
              <a:t>th</a:t>
            </a:r>
            <a:r>
              <a:rPr lang="en-US" dirty="0">
                <a:solidFill>
                  <a:srgbClr val="FFC000"/>
                </a:solidFill>
                <a:cs typeface="Arial" charset="0"/>
              </a:rPr>
              <a:t> and 7</a:t>
            </a:r>
            <a:r>
              <a:rPr lang="en-US" baseline="30000" dirty="0">
                <a:solidFill>
                  <a:srgbClr val="FFC000"/>
                </a:solidFill>
                <a:cs typeface="Arial" charset="0"/>
              </a:rPr>
              <a:t>th</a:t>
            </a:r>
            <a:r>
              <a:rPr lang="en-US" dirty="0">
                <a:solidFill>
                  <a:srgbClr val="FFC000"/>
                </a:solidFill>
                <a:cs typeface="Arial" charset="0"/>
              </a:rPr>
              <a:t> postoperative weeks.  Sacrifice took place in the  8</a:t>
            </a:r>
            <a:r>
              <a:rPr lang="en-US" baseline="30000" dirty="0">
                <a:solidFill>
                  <a:srgbClr val="FFC000"/>
                </a:solidFill>
                <a:cs typeface="Arial" charset="0"/>
              </a:rPr>
              <a:t>th</a:t>
            </a:r>
            <a:r>
              <a:rPr lang="en-US" dirty="0">
                <a:solidFill>
                  <a:srgbClr val="FFC000"/>
                </a:solidFill>
                <a:cs typeface="Arial" charset="0"/>
              </a:rPr>
              <a:t> week.    </a:t>
            </a:r>
            <a:endParaRPr lang="pt-BR" dirty="0">
              <a:solidFill>
                <a:srgbClr val="FFC000"/>
              </a:solidFill>
              <a:cs typeface="Arial" charset="0"/>
            </a:endParaRPr>
          </a:p>
        </p:txBody>
      </p:sp>
      <p:sp>
        <p:nvSpPr>
          <p:cNvPr id="3076" name="CaixaDeTexto 3"/>
          <p:cNvSpPr txBox="1">
            <a:spLocks noChangeArrowheads="1"/>
          </p:cNvSpPr>
          <p:nvPr/>
        </p:nvSpPr>
        <p:spPr bwMode="auto">
          <a:xfrm>
            <a:off x="714375" y="5072063"/>
            <a:ext cx="8072438" cy="1200150"/>
          </a:xfrm>
          <a:prstGeom prst="rect">
            <a:avLst/>
          </a:prstGeom>
          <a:noFill/>
          <a:ln w="9525">
            <a:noFill/>
            <a:miter lim="800000"/>
            <a:headEnd/>
            <a:tailEnd/>
          </a:ln>
        </p:spPr>
        <p:txBody>
          <a:bodyPr>
            <a:spAutoFit/>
          </a:bodyPr>
          <a:lstStyle/>
          <a:p>
            <a:pPr algn="just"/>
            <a:r>
              <a:rPr lang="de-DE">
                <a:solidFill>
                  <a:srgbClr val="FFC000"/>
                </a:solidFill>
                <a:cs typeface="Arial" charset="0"/>
              </a:rPr>
              <a:t>The technique  used for calcified tissue histologic  preparation  is the one developed by Karl Donath from the Hamburg University </a:t>
            </a:r>
            <a:r>
              <a:rPr lang="de-DE" b="1">
                <a:solidFill>
                  <a:srgbClr val="FFC000"/>
                </a:solidFill>
                <a:cs typeface="Arial" charset="0"/>
              </a:rPr>
              <a:t>(</a:t>
            </a:r>
            <a:r>
              <a:rPr lang="de-DE">
                <a:solidFill>
                  <a:srgbClr val="FFC000"/>
                </a:solidFill>
                <a:cs typeface="Arial" charset="0"/>
              </a:rPr>
              <a:t>Donath, K. Die Trenn-Dünnschliff-Technik zur Herstellung histologischer Präparate von schneidbaren Geweben und Materialen. </a:t>
            </a:r>
            <a:r>
              <a:rPr lang="pt-BR" b="1">
                <a:solidFill>
                  <a:srgbClr val="FFC000"/>
                </a:solidFill>
                <a:cs typeface="Arial" charset="0"/>
              </a:rPr>
              <a:t>Der Präparator</a:t>
            </a:r>
            <a:r>
              <a:rPr lang="pt-BR">
                <a:solidFill>
                  <a:srgbClr val="FFC000"/>
                </a:solidFill>
                <a:cs typeface="Arial" charset="0"/>
              </a:rPr>
              <a:t>, 34: 197-206, 1988</a:t>
            </a:r>
            <a:r>
              <a:rPr lang="pt-BR" b="1">
                <a:solidFill>
                  <a:srgbClr val="FFC000"/>
                </a:solidFill>
                <a:cs typeface="Arial" charset="0"/>
              </a:rPr>
              <a:t>)</a:t>
            </a:r>
            <a:r>
              <a:rPr lang="pt-BR">
                <a:solidFill>
                  <a:srgbClr val="FFC000"/>
                </a:solidFill>
                <a:cs typeface="Arial" charset="0"/>
              </a:rPr>
              <a:t>. </a:t>
            </a:r>
            <a:endParaRPr lang="en-US">
              <a:solidFill>
                <a:srgbClr val="FFC000"/>
              </a:solidFill>
              <a:cs typeface="Arial" charset="0"/>
            </a:endParaRPr>
          </a:p>
        </p:txBody>
      </p:sp>
      <p:sp>
        <p:nvSpPr>
          <p:cNvPr id="5" name="Espaço Reservado para Número de Slide 4"/>
          <p:cNvSpPr>
            <a:spLocks noGrp="1"/>
          </p:cNvSpPr>
          <p:nvPr>
            <p:ph type="sldNum" sz="quarter" idx="12"/>
          </p:nvPr>
        </p:nvSpPr>
        <p:spPr/>
        <p:txBody>
          <a:bodyPr/>
          <a:lstStyle/>
          <a:p>
            <a:pPr>
              <a:defRPr/>
            </a:pPr>
            <a:fld id="{8DD68A91-C7B2-4D84-A1D1-62871F64B53E}" type="slidenum">
              <a:rPr lang="pt-BR"/>
              <a:pPr>
                <a:defRPr/>
              </a:pPr>
              <a:t>2</a:t>
            </a:fld>
            <a:endParaRPr lang="pt-B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4099" name="Imagem 1" descr="msotw9_temp0"/>
          <p:cNvPicPr>
            <a:picLocks noChangeAspect="1" noChangeArrowheads="1"/>
          </p:cNvPicPr>
          <p:nvPr/>
        </p:nvPicPr>
        <p:blipFill>
          <a:blip r:embed="rId2" cstate="print">
            <a:lum contrast="30000"/>
          </a:blip>
          <a:srcRect l="21033" t="13280" r="19948" b="12598"/>
          <a:stretch>
            <a:fillRect/>
          </a:stretch>
        </p:blipFill>
        <p:spPr bwMode="auto">
          <a:xfrm>
            <a:off x="1143000" y="125413"/>
            <a:ext cx="6572250" cy="5426075"/>
          </a:xfrm>
          <a:prstGeom prst="rect">
            <a:avLst/>
          </a:prstGeom>
          <a:noFill/>
          <a:ln w="9525">
            <a:noFill/>
            <a:miter lim="800000"/>
            <a:headEnd/>
            <a:tailEnd/>
          </a:ln>
        </p:spPr>
      </p:pic>
      <p:sp>
        <p:nvSpPr>
          <p:cNvPr id="4100" name="Rectangle 3"/>
          <p:cNvSpPr>
            <a:spLocks noChangeArrowheads="1"/>
          </p:cNvSpPr>
          <p:nvPr/>
        </p:nvSpPr>
        <p:spPr bwMode="auto">
          <a:xfrm>
            <a:off x="0" y="5643563"/>
            <a:ext cx="9144000" cy="954087"/>
          </a:xfrm>
          <a:prstGeom prst="rect">
            <a:avLst/>
          </a:prstGeom>
          <a:noFill/>
          <a:ln w="9525">
            <a:noFill/>
            <a:miter lim="800000"/>
            <a:headEnd/>
            <a:tailEnd/>
          </a:ln>
        </p:spPr>
        <p:txBody>
          <a:bodyPr anchor="ctr">
            <a:spAutoFit/>
          </a:bodyPr>
          <a:lstStyle/>
          <a:p>
            <a:pPr algn="just"/>
            <a:r>
              <a:rPr lang="en-US" sz="1400" b="1" dirty="0">
                <a:solidFill>
                  <a:srgbClr val="FFC000"/>
                </a:solidFill>
                <a:cs typeface="Times New Roman" pitchFamily="18" charset="0"/>
              </a:rPr>
              <a:t>CaHPO</a:t>
            </a:r>
            <a:r>
              <a:rPr lang="en-US" sz="1400" b="1" baseline="-30000" dirty="0">
                <a:solidFill>
                  <a:srgbClr val="FFC000"/>
                </a:solidFill>
                <a:cs typeface="Times New Roman" pitchFamily="18" charset="0"/>
              </a:rPr>
              <a:t>4</a:t>
            </a:r>
            <a:r>
              <a:rPr lang="en-US" sz="1400" baseline="-30000" dirty="0">
                <a:solidFill>
                  <a:srgbClr val="FFC000"/>
                </a:solidFill>
                <a:cs typeface="Times New Roman" pitchFamily="18" charset="0"/>
              </a:rPr>
              <a:t> </a:t>
            </a:r>
            <a:r>
              <a:rPr lang="en-US" sz="1400" dirty="0">
                <a:solidFill>
                  <a:srgbClr val="FFC000"/>
                </a:solidFill>
                <a:cs typeface="Times New Roman" pitchFamily="18" charset="0"/>
              </a:rPr>
              <a:t> (</a:t>
            </a:r>
            <a:r>
              <a:rPr lang="en-US" sz="1400" dirty="0" err="1">
                <a:solidFill>
                  <a:srgbClr val="FFC000"/>
                </a:solidFill>
                <a:cs typeface="Times New Roman" pitchFamily="18" charset="0"/>
              </a:rPr>
              <a:t>Dicalcium</a:t>
            </a:r>
            <a:r>
              <a:rPr lang="en-US" sz="1400" dirty="0">
                <a:solidFill>
                  <a:srgbClr val="FFC000"/>
                </a:solidFill>
                <a:cs typeface="Times New Roman" pitchFamily="18" charset="0"/>
              </a:rPr>
              <a:t> </a:t>
            </a:r>
            <a:r>
              <a:rPr lang="en-US" sz="1400" dirty="0" err="1" smtClean="0">
                <a:solidFill>
                  <a:srgbClr val="FFC000"/>
                </a:solidFill>
                <a:cs typeface="Times New Roman" pitchFamily="18" charset="0"/>
              </a:rPr>
              <a:t>anhydrid</a:t>
            </a:r>
            <a:r>
              <a:rPr lang="en-US" sz="1400" dirty="0" smtClean="0">
                <a:solidFill>
                  <a:srgbClr val="FFC000"/>
                </a:solidFill>
                <a:cs typeface="Times New Roman" pitchFamily="18" charset="0"/>
              </a:rPr>
              <a:t> </a:t>
            </a:r>
            <a:r>
              <a:rPr lang="en-US" sz="1400" dirty="0">
                <a:solidFill>
                  <a:srgbClr val="FFC000"/>
                </a:solidFill>
                <a:cs typeface="Times New Roman" pitchFamily="18" charset="0"/>
              </a:rPr>
              <a:t>phosphate) – Photomontage of a rabbit’s tibia transverse section in  fluorescence microscopy. The fluorescent labels  </a:t>
            </a:r>
            <a:r>
              <a:rPr lang="en-US" sz="1400" dirty="0" err="1">
                <a:solidFill>
                  <a:srgbClr val="FFC000"/>
                </a:solidFill>
                <a:cs typeface="Times New Roman" pitchFamily="18" charset="0"/>
              </a:rPr>
              <a:t>Alizarine</a:t>
            </a:r>
            <a:r>
              <a:rPr lang="en-US" sz="1400" dirty="0">
                <a:solidFill>
                  <a:srgbClr val="FFC000"/>
                </a:solidFill>
                <a:cs typeface="Times New Roman" pitchFamily="18" charset="0"/>
              </a:rPr>
              <a:t> (2nd and 3rd weeks after surgery  – brick red in color), Calcein (4th and 5th weeks after surgery – yellow green in color) and  Tetracycline (6th  and 7th weeks after surgery – orange in color) indicate  different periods of calcium deposition. 10X in the microscope.</a:t>
            </a:r>
            <a:endParaRPr lang="en-US" dirty="0">
              <a:solidFill>
                <a:srgbClr val="FFC000"/>
              </a:solidFill>
            </a:endParaRPr>
          </a:p>
        </p:txBody>
      </p:sp>
      <p:sp>
        <p:nvSpPr>
          <p:cNvPr id="4101" name="CaixaDeTexto 4"/>
          <p:cNvSpPr txBox="1">
            <a:spLocks noChangeArrowheads="1"/>
          </p:cNvSpPr>
          <p:nvPr/>
        </p:nvSpPr>
        <p:spPr bwMode="auto">
          <a:xfrm>
            <a:off x="6786563" y="6429375"/>
            <a:ext cx="1420812" cy="230188"/>
          </a:xfrm>
          <a:prstGeom prst="rect">
            <a:avLst/>
          </a:prstGeom>
          <a:noFill/>
          <a:ln w="9525">
            <a:noFill/>
            <a:miter lim="800000"/>
            <a:headEnd/>
            <a:tailEnd/>
          </a:ln>
        </p:spPr>
        <p:txBody>
          <a:bodyPr wrap="none">
            <a:spAutoFit/>
          </a:bodyPr>
          <a:lstStyle/>
          <a:p>
            <a:r>
              <a:rPr lang="en-US" sz="900">
                <a:latin typeface="Calibri" pitchFamily="34" charset="0"/>
              </a:rPr>
              <a:t>KÖNIG &amp; RESEARCH TEAM</a:t>
            </a:r>
          </a:p>
        </p:txBody>
      </p:sp>
      <p:sp>
        <p:nvSpPr>
          <p:cNvPr id="6" name="Espaço Reservado para Número de Slide 5"/>
          <p:cNvSpPr>
            <a:spLocks noGrp="1"/>
          </p:cNvSpPr>
          <p:nvPr>
            <p:ph type="sldNum" sz="quarter" idx="12"/>
          </p:nvPr>
        </p:nvSpPr>
        <p:spPr/>
        <p:txBody>
          <a:bodyPr/>
          <a:lstStyle/>
          <a:p>
            <a:pPr>
              <a:defRPr/>
            </a:pPr>
            <a:fld id="{B67DA44C-C1C3-4203-A351-0103EB8398BE}" type="slidenum">
              <a:rPr lang="pt-BR"/>
              <a:pPr>
                <a:defRPr/>
              </a:pPr>
              <a:t>3</a:t>
            </a:fld>
            <a:endParaRPr lang="pt-BR"/>
          </a:p>
        </p:txBody>
      </p:sp>
      <p:sp>
        <p:nvSpPr>
          <p:cNvPr id="4103" name="CaixaDeTexto 6"/>
          <p:cNvSpPr txBox="1">
            <a:spLocks noChangeArrowheads="1"/>
          </p:cNvSpPr>
          <p:nvPr/>
        </p:nvSpPr>
        <p:spPr bwMode="auto">
          <a:xfrm>
            <a:off x="3571875" y="2071688"/>
            <a:ext cx="966788" cy="369887"/>
          </a:xfrm>
          <a:prstGeom prst="rect">
            <a:avLst/>
          </a:prstGeom>
          <a:noFill/>
          <a:ln w="9525">
            <a:noFill/>
            <a:miter lim="800000"/>
            <a:headEnd/>
            <a:tailEnd/>
          </a:ln>
        </p:spPr>
        <p:txBody>
          <a:bodyPr wrap="none">
            <a:spAutoFit/>
          </a:bodyPr>
          <a:lstStyle/>
          <a:p>
            <a:r>
              <a:rPr lang="en-US">
                <a:cs typeface="Arial" charset="0"/>
              </a:rPr>
              <a:t>GRAFT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3" descr="F1 TE P esq 5 AN - b"/>
          <p:cNvPicPr>
            <a:picLocks noChangeAspect="1" noChangeArrowheads="1"/>
          </p:cNvPicPr>
          <p:nvPr/>
        </p:nvPicPr>
        <p:blipFill>
          <a:blip r:embed="rId2" cstate="print">
            <a:lum bright="24000" contrast="18000"/>
          </a:blip>
          <a:srcRect/>
          <a:stretch>
            <a:fillRect/>
          </a:stretch>
        </p:blipFill>
        <p:spPr bwMode="auto">
          <a:xfrm>
            <a:off x="600075" y="142875"/>
            <a:ext cx="7758113" cy="5643563"/>
          </a:xfrm>
          <a:prstGeom prst="rect">
            <a:avLst/>
          </a:prstGeom>
          <a:noFill/>
          <a:ln w="9525">
            <a:noFill/>
            <a:miter lim="800000"/>
            <a:headEnd/>
            <a:tailEnd/>
          </a:ln>
        </p:spPr>
      </p:pic>
      <p:grpSp>
        <p:nvGrpSpPr>
          <p:cNvPr id="5123" name="Group 2"/>
          <p:cNvGrpSpPr>
            <a:grpSpLocks/>
          </p:cNvGrpSpPr>
          <p:nvPr/>
        </p:nvGrpSpPr>
        <p:grpSpPr bwMode="auto">
          <a:xfrm>
            <a:off x="3228975" y="914400"/>
            <a:ext cx="2200275" cy="3286125"/>
            <a:chOff x="7070" y="2421"/>
            <a:chExt cx="3465" cy="5175"/>
          </a:xfrm>
        </p:grpSpPr>
        <p:sp>
          <p:nvSpPr>
            <p:cNvPr id="5135" name="Text Box 5"/>
            <p:cNvSpPr txBox="1">
              <a:spLocks noChangeArrowheads="1"/>
            </p:cNvSpPr>
            <p:nvPr/>
          </p:nvSpPr>
          <p:spPr bwMode="auto">
            <a:xfrm>
              <a:off x="7070" y="2421"/>
              <a:ext cx="540" cy="540"/>
            </a:xfrm>
            <a:prstGeom prst="rect">
              <a:avLst/>
            </a:prstGeom>
            <a:noFill/>
            <a:ln w="9525">
              <a:noFill/>
              <a:miter lim="800000"/>
              <a:headEnd/>
              <a:tailEnd/>
            </a:ln>
          </p:spPr>
          <p:txBody>
            <a:bodyPr/>
            <a:lstStyle/>
            <a:p>
              <a:r>
                <a:rPr lang="pt-BR" b="1">
                  <a:solidFill>
                    <a:srgbClr val="FFFFFF"/>
                  </a:solidFill>
                </a:rPr>
                <a:t>B</a:t>
              </a:r>
              <a:endParaRPr lang="pt-BR"/>
            </a:p>
          </p:txBody>
        </p:sp>
        <p:sp>
          <p:nvSpPr>
            <p:cNvPr id="5136" name="Text Box 3"/>
            <p:cNvSpPr txBox="1">
              <a:spLocks noChangeArrowheads="1"/>
            </p:cNvSpPr>
            <p:nvPr/>
          </p:nvSpPr>
          <p:spPr bwMode="auto">
            <a:xfrm>
              <a:off x="9455" y="7056"/>
              <a:ext cx="1080" cy="540"/>
            </a:xfrm>
            <a:prstGeom prst="rect">
              <a:avLst/>
            </a:prstGeom>
            <a:noFill/>
            <a:ln w="9525">
              <a:noFill/>
              <a:miter lim="800000"/>
              <a:headEnd/>
              <a:tailEnd/>
            </a:ln>
          </p:spPr>
          <p:txBody>
            <a:bodyPr/>
            <a:lstStyle/>
            <a:p>
              <a:r>
                <a:rPr lang="pt-BR" b="1">
                  <a:solidFill>
                    <a:srgbClr val="FFFFFF"/>
                  </a:solidFill>
                  <a:cs typeface="Times New Roman" pitchFamily="18" charset="0"/>
                </a:rPr>
                <a:t>Ost</a:t>
              </a:r>
              <a:endParaRPr lang="pt-BR"/>
            </a:p>
          </p:txBody>
        </p:sp>
      </p:grpSp>
      <p:sp>
        <p:nvSpPr>
          <p:cNvPr id="5124"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pt-BR"/>
          </a:p>
        </p:txBody>
      </p:sp>
      <p:sp>
        <p:nvSpPr>
          <p:cNvPr id="5125" name="Rectangle 14"/>
          <p:cNvSpPr>
            <a:spLocks noChangeArrowheads="1"/>
          </p:cNvSpPr>
          <p:nvPr/>
        </p:nvSpPr>
        <p:spPr bwMode="auto">
          <a:xfrm>
            <a:off x="0" y="440055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5126" name="Retângulo 12"/>
          <p:cNvSpPr>
            <a:spLocks noChangeArrowheads="1"/>
          </p:cNvSpPr>
          <p:nvPr/>
        </p:nvSpPr>
        <p:spPr bwMode="auto">
          <a:xfrm>
            <a:off x="500063" y="5832475"/>
            <a:ext cx="7929562" cy="954088"/>
          </a:xfrm>
          <a:prstGeom prst="rect">
            <a:avLst/>
          </a:prstGeom>
          <a:noFill/>
          <a:ln w="9525">
            <a:noFill/>
            <a:miter lim="800000"/>
            <a:headEnd/>
            <a:tailEnd/>
          </a:ln>
        </p:spPr>
        <p:txBody>
          <a:bodyPr>
            <a:spAutoFit/>
          </a:bodyPr>
          <a:lstStyle/>
          <a:p>
            <a:pPr algn="just"/>
            <a:r>
              <a:rPr lang="en-US" sz="1400" dirty="0">
                <a:solidFill>
                  <a:srgbClr val="FFC000"/>
                </a:solidFill>
                <a:ea typeface="Times New Roman" pitchFamily="18" charset="0"/>
                <a:cs typeface="Arial" charset="0"/>
              </a:rPr>
              <a:t>Fluorescent photomicrograph  of a titanium implant covered with </a:t>
            </a:r>
            <a:r>
              <a:rPr lang="en-US" sz="1400" dirty="0" err="1" smtClean="0">
                <a:solidFill>
                  <a:srgbClr val="FFC000"/>
                </a:solidFill>
                <a:ea typeface="Times New Roman" pitchFamily="18" charset="0"/>
                <a:cs typeface="Arial" charset="0"/>
              </a:rPr>
              <a:t>anhydrid</a:t>
            </a:r>
            <a:r>
              <a:rPr lang="en-US" sz="1400" dirty="0" smtClean="0">
                <a:solidFill>
                  <a:srgbClr val="FFC000"/>
                </a:solidFill>
                <a:ea typeface="Times New Roman" pitchFamily="18" charset="0"/>
                <a:cs typeface="Arial" charset="0"/>
              </a:rPr>
              <a:t> </a:t>
            </a:r>
            <a:r>
              <a:rPr lang="en-US" sz="1400" dirty="0">
                <a:solidFill>
                  <a:srgbClr val="FFC000"/>
                </a:solidFill>
                <a:ea typeface="Times New Roman" pitchFamily="18" charset="0"/>
                <a:cs typeface="Arial" charset="0"/>
              </a:rPr>
              <a:t>phosphate calcium ceramic (CaHPO4)  showing different periods of calcification enhanced by different colors. Great activity in the alizarin and calcein periods. B = mature bone, </a:t>
            </a:r>
            <a:r>
              <a:rPr lang="en-US" sz="1400" dirty="0" err="1">
                <a:solidFill>
                  <a:srgbClr val="FFC000"/>
                </a:solidFill>
                <a:ea typeface="Times New Roman" pitchFamily="18" charset="0"/>
                <a:cs typeface="Arial" charset="0"/>
              </a:rPr>
              <a:t>Ost</a:t>
            </a:r>
            <a:r>
              <a:rPr lang="en-US" sz="1400" dirty="0">
                <a:solidFill>
                  <a:srgbClr val="FFC000"/>
                </a:solidFill>
                <a:ea typeface="Times New Roman" pitchFamily="18" charset="0"/>
                <a:cs typeface="Arial" charset="0"/>
              </a:rPr>
              <a:t> = Osteon, A = Alizarin, C = Calcein, T = A tetracycline </a:t>
            </a:r>
            <a:r>
              <a:rPr lang="en-US" sz="1400" dirty="0" err="1">
                <a:solidFill>
                  <a:srgbClr val="FFC000"/>
                </a:solidFill>
                <a:ea typeface="Times New Roman" pitchFamily="18" charset="0"/>
                <a:cs typeface="Arial" charset="0"/>
              </a:rPr>
              <a:t>osteonic</a:t>
            </a:r>
            <a:r>
              <a:rPr lang="en-US" sz="1400" dirty="0">
                <a:solidFill>
                  <a:srgbClr val="FFC000"/>
                </a:solidFill>
                <a:ea typeface="Times New Roman" pitchFamily="18" charset="0"/>
                <a:cs typeface="Arial" charset="0"/>
              </a:rPr>
              <a:t> ring and Cr = Ceramic . 100X  in the original.</a:t>
            </a:r>
            <a:endParaRPr lang="en-US" sz="1400" dirty="0">
              <a:solidFill>
                <a:srgbClr val="FFC000"/>
              </a:solidFill>
              <a:latin typeface="Calibri" pitchFamily="34" charset="0"/>
              <a:ea typeface="Times New Roman" pitchFamily="18" charset="0"/>
              <a:cs typeface="Arial" charset="0"/>
            </a:endParaRPr>
          </a:p>
        </p:txBody>
      </p:sp>
      <p:sp>
        <p:nvSpPr>
          <p:cNvPr id="5127" name="CaixaDeTexto 13"/>
          <p:cNvSpPr txBox="1">
            <a:spLocks noChangeArrowheads="1"/>
          </p:cNvSpPr>
          <p:nvPr/>
        </p:nvSpPr>
        <p:spPr bwMode="auto">
          <a:xfrm>
            <a:off x="7215188" y="6556375"/>
            <a:ext cx="901700" cy="230188"/>
          </a:xfrm>
          <a:prstGeom prst="rect">
            <a:avLst/>
          </a:prstGeom>
          <a:noFill/>
          <a:ln w="9525">
            <a:noFill/>
            <a:miter lim="800000"/>
            <a:headEnd/>
            <a:tailEnd/>
          </a:ln>
        </p:spPr>
        <p:txBody>
          <a:bodyPr wrap="none">
            <a:spAutoFit/>
          </a:bodyPr>
          <a:lstStyle/>
          <a:p>
            <a:r>
              <a:rPr lang="en-US" sz="900">
                <a:latin typeface="Calibri" pitchFamily="34" charset="0"/>
              </a:rPr>
              <a:t>KÖNIG &amp; MITRI</a:t>
            </a:r>
          </a:p>
        </p:txBody>
      </p:sp>
      <p:sp>
        <p:nvSpPr>
          <p:cNvPr id="5128" name="CaixaDeTexto 14"/>
          <p:cNvSpPr txBox="1">
            <a:spLocks noChangeArrowheads="1"/>
          </p:cNvSpPr>
          <p:nvPr/>
        </p:nvSpPr>
        <p:spPr bwMode="auto">
          <a:xfrm>
            <a:off x="6643688" y="500063"/>
            <a:ext cx="1133475" cy="646112"/>
          </a:xfrm>
          <a:prstGeom prst="rect">
            <a:avLst/>
          </a:prstGeom>
          <a:noFill/>
          <a:ln w="9525">
            <a:noFill/>
            <a:miter lim="800000"/>
            <a:headEnd/>
            <a:tailEnd/>
          </a:ln>
        </p:spPr>
        <p:txBody>
          <a:bodyPr wrap="none">
            <a:spAutoFit/>
          </a:bodyPr>
          <a:lstStyle/>
          <a:p>
            <a:r>
              <a:rPr lang="en-US">
                <a:latin typeface="Calibri" pitchFamily="34" charset="0"/>
              </a:rPr>
              <a:t>TITANIUM</a:t>
            </a:r>
          </a:p>
          <a:p>
            <a:r>
              <a:rPr lang="en-US">
                <a:latin typeface="Calibri" pitchFamily="34" charset="0"/>
              </a:rPr>
              <a:t>IMPLANT</a:t>
            </a:r>
          </a:p>
        </p:txBody>
      </p:sp>
      <p:sp>
        <p:nvSpPr>
          <p:cNvPr id="5129" name="CaixaDeTexto 15"/>
          <p:cNvSpPr txBox="1">
            <a:spLocks noChangeArrowheads="1"/>
          </p:cNvSpPr>
          <p:nvPr/>
        </p:nvSpPr>
        <p:spPr bwMode="auto">
          <a:xfrm>
            <a:off x="6858000" y="4572000"/>
            <a:ext cx="466725" cy="369888"/>
          </a:xfrm>
          <a:prstGeom prst="rect">
            <a:avLst/>
          </a:prstGeom>
          <a:noFill/>
          <a:ln w="9525">
            <a:noFill/>
            <a:miter lim="800000"/>
            <a:headEnd/>
            <a:tailEnd/>
          </a:ln>
        </p:spPr>
        <p:txBody>
          <a:bodyPr wrap="none">
            <a:spAutoFit/>
          </a:bodyPr>
          <a:lstStyle/>
          <a:p>
            <a:r>
              <a:rPr lang="en-US">
                <a:solidFill>
                  <a:schemeClr val="bg1"/>
                </a:solidFill>
                <a:latin typeface="Arial Black" pitchFamily="34" charset="0"/>
              </a:rPr>
              <a:t>Cr</a:t>
            </a:r>
          </a:p>
        </p:txBody>
      </p:sp>
      <p:sp>
        <p:nvSpPr>
          <p:cNvPr id="5130" name="CaixaDeTexto 16"/>
          <p:cNvSpPr txBox="1">
            <a:spLocks noChangeArrowheads="1"/>
          </p:cNvSpPr>
          <p:nvPr/>
        </p:nvSpPr>
        <p:spPr bwMode="auto">
          <a:xfrm>
            <a:off x="1143000" y="2500313"/>
            <a:ext cx="344488" cy="338137"/>
          </a:xfrm>
          <a:prstGeom prst="rect">
            <a:avLst/>
          </a:prstGeom>
          <a:noFill/>
          <a:ln w="9525">
            <a:noFill/>
            <a:miter lim="800000"/>
            <a:headEnd/>
            <a:tailEnd/>
          </a:ln>
        </p:spPr>
        <p:txBody>
          <a:bodyPr wrap="none">
            <a:spAutoFit/>
          </a:bodyPr>
          <a:lstStyle/>
          <a:p>
            <a:r>
              <a:rPr lang="en-US" sz="1600">
                <a:latin typeface="Arial Black" pitchFamily="34" charset="0"/>
              </a:rPr>
              <a:t>A</a:t>
            </a:r>
          </a:p>
        </p:txBody>
      </p:sp>
      <p:sp>
        <p:nvSpPr>
          <p:cNvPr id="5131" name="CaixaDeTexto 17"/>
          <p:cNvSpPr txBox="1">
            <a:spLocks noChangeArrowheads="1"/>
          </p:cNvSpPr>
          <p:nvPr/>
        </p:nvSpPr>
        <p:spPr bwMode="auto">
          <a:xfrm>
            <a:off x="3643313" y="3286125"/>
            <a:ext cx="331787" cy="338138"/>
          </a:xfrm>
          <a:prstGeom prst="rect">
            <a:avLst/>
          </a:prstGeom>
          <a:noFill/>
          <a:ln w="9525">
            <a:noFill/>
            <a:miter lim="800000"/>
            <a:headEnd/>
            <a:tailEnd/>
          </a:ln>
        </p:spPr>
        <p:txBody>
          <a:bodyPr wrap="none">
            <a:spAutoFit/>
          </a:bodyPr>
          <a:lstStyle/>
          <a:p>
            <a:r>
              <a:rPr lang="en-US" sz="1600">
                <a:latin typeface="Arial Black" pitchFamily="34" charset="0"/>
              </a:rPr>
              <a:t>T</a:t>
            </a:r>
          </a:p>
        </p:txBody>
      </p:sp>
      <p:sp>
        <p:nvSpPr>
          <p:cNvPr id="5132" name="CaixaDeTexto 18"/>
          <p:cNvSpPr txBox="1">
            <a:spLocks noChangeArrowheads="1"/>
          </p:cNvSpPr>
          <p:nvPr/>
        </p:nvSpPr>
        <p:spPr bwMode="auto">
          <a:xfrm>
            <a:off x="2928938" y="2214563"/>
            <a:ext cx="363537" cy="369887"/>
          </a:xfrm>
          <a:prstGeom prst="rect">
            <a:avLst/>
          </a:prstGeom>
          <a:noFill/>
          <a:ln w="9525">
            <a:noFill/>
            <a:miter lim="800000"/>
            <a:headEnd/>
            <a:tailEnd/>
          </a:ln>
        </p:spPr>
        <p:txBody>
          <a:bodyPr wrap="none">
            <a:spAutoFit/>
          </a:bodyPr>
          <a:lstStyle/>
          <a:p>
            <a:r>
              <a:rPr lang="en-US">
                <a:solidFill>
                  <a:schemeClr val="bg1"/>
                </a:solidFill>
                <a:latin typeface="Arial Black" pitchFamily="34" charset="0"/>
              </a:rPr>
              <a:t>C</a:t>
            </a:r>
          </a:p>
        </p:txBody>
      </p:sp>
      <p:sp>
        <p:nvSpPr>
          <p:cNvPr id="5133" name="CaixaDeTexto 19"/>
          <p:cNvSpPr txBox="1">
            <a:spLocks noChangeArrowheads="1"/>
          </p:cNvSpPr>
          <p:nvPr/>
        </p:nvSpPr>
        <p:spPr bwMode="auto">
          <a:xfrm>
            <a:off x="5143500" y="4786313"/>
            <a:ext cx="466725" cy="369887"/>
          </a:xfrm>
          <a:prstGeom prst="rect">
            <a:avLst/>
          </a:prstGeom>
          <a:noFill/>
          <a:ln w="9525">
            <a:noFill/>
            <a:miter lim="800000"/>
            <a:headEnd/>
            <a:tailEnd/>
          </a:ln>
        </p:spPr>
        <p:txBody>
          <a:bodyPr wrap="none">
            <a:spAutoFit/>
          </a:bodyPr>
          <a:lstStyle/>
          <a:p>
            <a:r>
              <a:rPr lang="en-US">
                <a:solidFill>
                  <a:schemeClr val="bg1"/>
                </a:solidFill>
                <a:latin typeface="Arial Black" pitchFamily="34" charset="0"/>
              </a:rPr>
              <a:t>Cr</a:t>
            </a:r>
            <a:endParaRPr lang="en-US">
              <a:solidFill>
                <a:schemeClr val="bg1"/>
              </a:solidFill>
              <a:latin typeface="Calibri" pitchFamily="34" charset="0"/>
            </a:endParaRPr>
          </a:p>
        </p:txBody>
      </p:sp>
      <p:sp>
        <p:nvSpPr>
          <p:cNvPr id="21" name="Espaço Reservado para Número de Slide 20"/>
          <p:cNvSpPr>
            <a:spLocks noGrp="1"/>
          </p:cNvSpPr>
          <p:nvPr>
            <p:ph type="sldNum" sz="quarter" idx="12"/>
          </p:nvPr>
        </p:nvSpPr>
        <p:spPr/>
        <p:txBody>
          <a:bodyPr/>
          <a:lstStyle/>
          <a:p>
            <a:pPr>
              <a:defRPr/>
            </a:pPr>
            <a:fld id="{8C6B0ECB-2BB5-4E71-A9A3-A3F7022EB1B1}" type="slidenum">
              <a:rPr lang="pt-BR"/>
              <a:pPr>
                <a:defRPr/>
              </a:pPr>
              <a:t>4</a:t>
            </a:fld>
            <a:endParaRPr lang="pt-B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m 4" descr="F5 TE D esq 6 DIID - a"/>
          <p:cNvPicPr>
            <a:picLocks noChangeAspect="1" noChangeArrowheads="1"/>
          </p:cNvPicPr>
          <p:nvPr/>
        </p:nvPicPr>
        <p:blipFill>
          <a:blip r:embed="rId2" cstate="print">
            <a:lum bright="12000" contrast="42000"/>
          </a:blip>
          <a:srcRect/>
          <a:stretch>
            <a:fillRect/>
          </a:stretch>
        </p:blipFill>
        <p:spPr bwMode="auto">
          <a:xfrm>
            <a:off x="785813" y="71438"/>
            <a:ext cx="7215187" cy="5411787"/>
          </a:xfrm>
          <a:prstGeom prst="rect">
            <a:avLst/>
          </a:prstGeom>
          <a:noFill/>
          <a:ln w="9525">
            <a:noFill/>
            <a:miter lim="800000"/>
            <a:headEnd/>
            <a:tailEnd/>
          </a:ln>
        </p:spPr>
      </p:pic>
      <p:sp>
        <p:nvSpPr>
          <p:cNvPr id="614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6148" name="Rectangle 6"/>
          <p:cNvSpPr>
            <a:spLocks noChangeArrowheads="1"/>
          </p:cNvSpPr>
          <p:nvPr/>
        </p:nvSpPr>
        <p:spPr bwMode="auto">
          <a:xfrm>
            <a:off x="0" y="4500563"/>
            <a:ext cx="0" cy="0"/>
          </a:xfrm>
          <a:prstGeom prst="rect">
            <a:avLst/>
          </a:prstGeom>
          <a:solidFill>
            <a:schemeClr val="accent1"/>
          </a:solidFill>
          <a:ln w="9525">
            <a:solidFill>
              <a:schemeClr val="tx1"/>
            </a:solidFill>
            <a:miter lim="800000"/>
            <a:headEnd/>
            <a:tailEnd/>
          </a:ln>
        </p:spPr>
        <p:txBody>
          <a:bodyPr/>
          <a:lstStyle/>
          <a:p>
            <a:pPr algn="just"/>
            <a:endParaRPr lang="pt-BR" sz="1100">
              <a:ea typeface="Times New Roman" pitchFamily="18" charset="0"/>
              <a:cs typeface="Arial" charset="0"/>
            </a:endParaRPr>
          </a:p>
          <a:p>
            <a:pPr algn="just"/>
            <a:endParaRPr lang="pt-BR" sz="1100">
              <a:ea typeface="Times New Roman" pitchFamily="18" charset="0"/>
              <a:cs typeface="Arial" charset="0"/>
            </a:endParaRPr>
          </a:p>
          <a:p>
            <a:pPr algn="just"/>
            <a:r>
              <a:rPr lang="pt-BR" sz="1100">
                <a:ea typeface="Times New Roman" pitchFamily="18" charset="0"/>
                <a:cs typeface="Arial" charset="0"/>
              </a:rPr>
              <a:t>          </a:t>
            </a:r>
            <a:r>
              <a:rPr lang="en-US" sz="1600">
                <a:solidFill>
                  <a:srgbClr val="FFC000"/>
                </a:solidFill>
                <a:ea typeface="Times New Roman" pitchFamily="18" charset="0"/>
                <a:cs typeface="Arial" charset="0"/>
              </a:rPr>
              <a:t> </a:t>
            </a:r>
          </a:p>
          <a:p>
            <a:pPr algn="just"/>
            <a:endParaRPr lang="en-US" sz="1600">
              <a:solidFill>
                <a:srgbClr val="FFC000"/>
              </a:solidFill>
              <a:ea typeface="Times New Roman" pitchFamily="18" charset="0"/>
              <a:cs typeface="Arial" charset="0"/>
            </a:endParaRPr>
          </a:p>
          <a:p>
            <a:pPr algn="just"/>
            <a:endParaRPr lang="en-US" sz="1600">
              <a:solidFill>
                <a:srgbClr val="FFC000"/>
              </a:solidFill>
              <a:ea typeface="Times New Roman" pitchFamily="18" charset="0"/>
              <a:cs typeface="Arial" charset="0"/>
            </a:endParaRPr>
          </a:p>
          <a:p>
            <a:pPr algn="just"/>
            <a:r>
              <a:rPr lang="en-US" sz="1600">
                <a:solidFill>
                  <a:srgbClr val="FFC000"/>
                </a:solidFill>
                <a:ea typeface="Times New Roman" pitchFamily="18" charset="0"/>
                <a:cs typeface="Arial" charset="0"/>
              </a:rPr>
              <a:t>        Fluorescent micrograph  with a titanium  implant covered  with  a dicalcium dihydrated</a:t>
            </a:r>
          </a:p>
          <a:p>
            <a:pPr algn="just"/>
            <a:r>
              <a:rPr lang="en-US" sz="1600">
                <a:solidFill>
                  <a:srgbClr val="FFC000"/>
                </a:solidFill>
                <a:ea typeface="Times New Roman" pitchFamily="18" charset="0"/>
                <a:cs typeface="Arial" charset="0"/>
              </a:rPr>
              <a:t>        ceramic (CaHPO</a:t>
            </a:r>
            <a:r>
              <a:rPr lang="en-US" sz="1200">
                <a:solidFill>
                  <a:srgbClr val="FFC000"/>
                </a:solidFill>
                <a:ea typeface="Times New Roman" pitchFamily="18" charset="0"/>
                <a:cs typeface="Arial" charset="0"/>
              </a:rPr>
              <a:t>4</a:t>
            </a:r>
            <a:r>
              <a:rPr lang="en-US" sz="1600">
                <a:solidFill>
                  <a:srgbClr val="FFC000"/>
                </a:solidFill>
                <a:ea typeface="Times New Roman" pitchFamily="18" charset="0"/>
                <a:cs typeface="Arial" charset="0"/>
              </a:rPr>
              <a:t>2H</a:t>
            </a:r>
            <a:r>
              <a:rPr lang="en-US" sz="1200">
                <a:solidFill>
                  <a:srgbClr val="FFC000"/>
                </a:solidFill>
                <a:ea typeface="Times New Roman" pitchFamily="18" charset="0"/>
                <a:cs typeface="Arial" charset="0"/>
              </a:rPr>
              <a:t>2</a:t>
            </a:r>
            <a:r>
              <a:rPr lang="en-US" sz="1600">
                <a:solidFill>
                  <a:srgbClr val="FFC000"/>
                </a:solidFill>
                <a:ea typeface="Times New Roman" pitchFamily="18" charset="0"/>
                <a:cs typeface="Arial" charset="0"/>
              </a:rPr>
              <a:t>O) showing different periods of calcification enhanced by different </a:t>
            </a:r>
          </a:p>
          <a:p>
            <a:pPr algn="just"/>
            <a:r>
              <a:rPr lang="en-US" sz="1600">
                <a:solidFill>
                  <a:srgbClr val="FFC000"/>
                </a:solidFill>
                <a:ea typeface="Times New Roman" pitchFamily="18" charset="0"/>
                <a:cs typeface="Arial" charset="0"/>
              </a:rPr>
              <a:t>        colors. There is a great amount of newly formed bone tissue. A = Alizarin; C = calcein; </a:t>
            </a:r>
          </a:p>
          <a:p>
            <a:pPr algn="just"/>
            <a:r>
              <a:rPr lang="en-US" sz="1600">
                <a:solidFill>
                  <a:srgbClr val="FFC000"/>
                </a:solidFill>
                <a:ea typeface="Times New Roman" pitchFamily="18" charset="0"/>
                <a:cs typeface="Arial" charset="0"/>
              </a:rPr>
              <a:t>        T = Tetracycline and Cr =  Ceramic. Less calcification was observed in the alizarin period, </a:t>
            </a:r>
          </a:p>
          <a:p>
            <a:pPr algn="just"/>
            <a:r>
              <a:rPr lang="en-US" sz="1600">
                <a:solidFill>
                  <a:srgbClr val="FFC000"/>
                </a:solidFill>
                <a:ea typeface="Times New Roman" pitchFamily="18" charset="0"/>
                <a:cs typeface="Arial" charset="0"/>
              </a:rPr>
              <a:t>        that is in the beginning of the deposition process. 100X in the microscope.</a:t>
            </a:r>
            <a:endParaRPr lang="en-US" sz="1600">
              <a:solidFill>
                <a:srgbClr val="FFC000"/>
              </a:solidFill>
            </a:endParaRPr>
          </a:p>
          <a:p>
            <a:pPr eaLnBrk="0" hangingPunct="0"/>
            <a:endParaRPr lang="pt-BR"/>
          </a:p>
        </p:txBody>
      </p:sp>
      <p:sp>
        <p:nvSpPr>
          <p:cNvPr id="6149" name="Rectangle 8"/>
          <p:cNvSpPr>
            <a:spLocks noChangeArrowheads="1"/>
          </p:cNvSpPr>
          <p:nvPr/>
        </p:nvSpPr>
        <p:spPr bwMode="auto">
          <a:xfrm>
            <a:off x="0" y="8343900"/>
            <a:ext cx="9144000" cy="0"/>
          </a:xfrm>
          <a:prstGeom prst="rect">
            <a:avLst/>
          </a:prstGeom>
          <a:noFill/>
          <a:ln w="9525">
            <a:noFill/>
            <a:miter lim="800000"/>
            <a:headEnd/>
            <a:tailEnd/>
          </a:ln>
        </p:spPr>
        <p:txBody>
          <a:bodyPr wrap="none" anchor="ctr">
            <a:spAutoFit/>
          </a:bodyPr>
          <a:lstStyle/>
          <a:p>
            <a:pPr indent="571500"/>
            <a:endParaRPr lang="pt-BR"/>
          </a:p>
        </p:txBody>
      </p:sp>
      <p:sp>
        <p:nvSpPr>
          <p:cNvPr id="6150" name="CaixaDeTexto 8"/>
          <p:cNvSpPr txBox="1">
            <a:spLocks noChangeArrowheads="1"/>
          </p:cNvSpPr>
          <p:nvPr/>
        </p:nvSpPr>
        <p:spPr bwMode="auto">
          <a:xfrm>
            <a:off x="5770563" y="428625"/>
            <a:ext cx="1017587" cy="523875"/>
          </a:xfrm>
          <a:prstGeom prst="rect">
            <a:avLst/>
          </a:prstGeom>
          <a:noFill/>
          <a:ln w="9525">
            <a:noFill/>
            <a:miter lim="800000"/>
            <a:headEnd/>
            <a:tailEnd/>
          </a:ln>
        </p:spPr>
        <p:txBody>
          <a:bodyPr wrap="none">
            <a:spAutoFit/>
          </a:bodyPr>
          <a:lstStyle/>
          <a:p>
            <a:r>
              <a:rPr lang="en-US" sz="1400">
                <a:cs typeface="Arial" charset="0"/>
              </a:rPr>
              <a:t>TITANIUM</a:t>
            </a:r>
          </a:p>
          <a:p>
            <a:r>
              <a:rPr lang="en-US" sz="1400">
                <a:cs typeface="Arial" charset="0"/>
              </a:rPr>
              <a:t>IMPLANT</a:t>
            </a:r>
          </a:p>
        </p:txBody>
      </p:sp>
      <p:sp>
        <p:nvSpPr>
          <p:cNvPr id="6151" name="CaixaDeTexto 13"/>
          <p:cNvSpPr txBox="1">
            <a:spLocks noChangeArrowheads="1"/>
          </p:cNvSpPr>
          <p:nvPr/>
        </p:nvSpPr>
        <p:spPr bwMode="auto">
          <a:xfrm>
            <a:off x="6064250" y="2286000"/>
            <a:ext cx="293688" cy="307975"/>
          </a:xfrm>
          <a:prstGeom prst="rect">
            <a:avLst/>
          </a:prstGeom>
          <a:noFill/>
          <a:ln w="9525">
            <a:noFill/>
            <a:miter lim="800000"/>
            <a:headEnd/>
            <a:tailEnd/>
          </a:ln>
        </p:spPr>
        <p:txBody>
          <a:bodyPr wrap="none">
            <a:spAutoFit/>
          </a:bodyPr>
          <a:lstStyle/>
          <a:p>
            <a:r>
              <a:rPr lang="en-US" sz="1400" b="1">
                <a:cs typeface="Arial" charset="0"/>
              </a:rPr>
              <a:t>T</a:t>
            </a:r>
          </a:p>
        </p:txBody>
      </p:sp>
      <p:sp>
        <p:nvSpPr>
          <p:cNvPr id="6152" name="CaixaDeTexto 14"/>
          <p:cNvSpPr txBox="1">
            <a:spLocks noChangeArrowheads="1"/>
          </p:cNvSpPr>
          <p:nvPr/>
        </p:nvSpPr>
        <p:spPr bwMode="auto">
          <a:xfrm>
            <a:off x="3900488" y="2214563"/>
            <a:ext cx="314325" cy="307975"/>
          </a:xfrm>
          <a:prstGeom prst="rect">
            <a:avLst/>
          </a:prstGeom>
          <a:noFill/>
          <a:ln w="9525">
            <a:noFill/>
            <a:miter lim="800000"/>
            <a:headEnd/>
            <a:tailEnd/>
          </a:ln>
        </p:spPr>
        <p:txBody>
          <a:bodyPr wrap="none">
            <a:spAutoFit/>
          </a:bodyPr>
          <a:lstStyle/>
          <a:p>
            <a:r>
              <a:rPr lang="en-US" sz="1400" b="1">
                <a:cs typeface="Arial" charset="0"/>
              </a:rPr>
              <a:t>A</a:t>
            </a:r>
          </a:p>
        </p:txBody>
      </p:sp>
      <p:sp>
        <p:nvSpPr>
          <p:cNvPr id="6153" name="CaixaDeTexto 15"/>
          <p:cNvSpPr txBox="1">
            <a:spLocks noChangeArrowheads="1"/>
          </p:cNvSpPr>
          <p:nvPr/>
        </p:nvSpPr>
        <p:spPr bwMode="auto">
          <a:xfrm>
            <a:off x="3105150" y="4478338"/>
            <a:ext cx="323850" cy="307975"/>
          </a:xfrm>
          <a:prstGeom prst="rect">
            <a:avLst/>
          </a:prstGeom>
          <a:noFill/>
          <a:ln w="9525">
            <a:noFill/>
            <a:miter lim="800000"/>
            <a:headEnd/>
            <a:tailEnd/>
          </a:ln>
        </p:spPr>
        <p:txBody>
          <a:bodyPr wrap="none">
            <a:spAutoFit/>
          </a:bodyPr>
          <a:lstStyle/>
          <a:p>
            <a:r>
              <a:rPr lang="en-US" sz="1400" b="1">
                <a:solidFill>
                  <a:schemeClr val="bg1"/>
                </a:solidFill>
                <a:latin typeface="Arial Black" pitchFamily="34" charset="0"/>
                <a:cs typeface="Arial" charset="0"/>
              </a:rPr>
              <a:t>C</a:t>
            </a:r>
          </a:p>
        </p:txBody>
      </p:sp>
      <p:sp>
        <p:nvSpPr>
          <p:cNvPr id="6154" name="CaixaDeTexto 16"/>
          <p:cNvSpPr txBox="1">
            <a:spLocks noChangeArrowheads="1"/>
          </p:cNvSpPr>
          <p:nvPr/>
        </p:nvSpPr>
        <p:spPr bwMode="auto">
          <a:xfrm>
            <a:off x="6810375" y="4264025"/>
            <a:ext cx="404813" cy="307975"/>
          </a:xfrm>
          <a:prstGeom prst="rect">
            <a:avLst/>
          </a:prstGeom>
          <a:noFill/>
          <a:ln w="9525">
            <a:noFill/>
            <a:miter lim="800000"/>
            <a:headEnd/>
            <a:tailEnd/>
          </a:ln>
        </p:spPr>
        <p:txBody>
          <a:bodyPr wrap="none">
            <a:spAutoFit/>
          </a:bodyPr>
          <a:lstStyle/>
          <a:p>
            <a:r>
              <a:rPr lang="en-US" sz="1400" b="1">
                <a:solidFill>
                  <a:schemeClr val="bg1"/>
                </a:solidFill>
                <a:latin typeface="Arial Black" pitchFamily="34" charset="0"/>
                <a:cs typeface="Arial" charset="0"/>
              </a:rPr>
              <a:t>Cr</a:t>
            </a:r>
          </a:p>
        </p:txBody>
      </p:sp>
      <p:sp>
        <p:nvSpPr>
          <p:cNvPr id="6155" name="CaixaDeTexto 17"/>
          <p:cNvSpPr txBox="1">
            <a:spLocks noChangeArrowheads="1"/>
          </p:cNvSpPr>
          <p:nvPr/>
        </p:nvSpPr>
        <p:spPr bwMode="auto">
          <a:xfrm>
            <a:off x="7385050" y="6572250"/>
            <a:ext cx="901700" cy="230188"/>
          </a:xfrm>
          <a:prstGeom prst="rect">
            <a:avLst/>
          </a:prstGeom>
          <a:noFill/>
          <a:ln w="9525">
            <a:noFill/>
            <a:miter lim="800000"/>
            <a:headEnd/>
            <a:tailEnd/>
          </a:ln>
        </p:spPr>
        <p:txBody>
          <a:bodyPr wrap="none">
            <a:spAutoFit/>
          </a:bodyPr>
          <a:lstStyle/>
          <a:p>
            <a:r>
              <a:rPr lang="en-US" sz="900">
                <a:latin typeface="Calibri" pitchFamily="34" charset="0"/>
              </a:rPr>
              <a:t>KÖNIG &amp; MITRI</a:t>
            </a:r>
          </a:p>
        </p:txBody>
      </p:sp>
      <p:sp>
        <p:nvSpPr>
          <p:cNvPr id="12" name="Espaço Reservado para Número de Slide 11"/>
          <p:cNvSpPr>
            <a:spLocks noGrp="1"/>
          </p:cNvSpPr>
          <p:nvPr>
            <p:ph type="sldNum" sz="quarter" idx="12"/>
          </p:nvPr>
        </p:nvSpPr>
        <p:spPr/>
        <p:txBody>
          <a:bodyPr/>
          <a:lstStyle/>
          <a:p>
            <a:pPr>
              <a:defRPr/>
            </a:pPr>
            <a:fld id="{265C4E97-5FDC-4917-8906-B0652EC47588}" type="slidenum">
              <a:rPr lang="pt-BR"/>
              <a:pPr>
                <a:defRPr/>
              </a:pPr>
              <a:t>5</a:t>
            </a:fld>
            <a:endParaRPr lang="pt-B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m 18" descr="23"/>
          <p:cNvPicPr>
            <a:picLocks noChangeAspect="1" noChangeArrowheads="1"/>
          </p:cNvPicPr>
          <p:nvPr/>
        </p:nvPicPr>
        <p:blipFill>
          <a:blip r:embed="rId2" cstate="print">
            <a:lum contrast="12000"/>
          </a:blip>
          <a:srcRect/>
          <a:stretch>
            <a:fillRect/>
          </a:stretch>
        </p:blipFill>
        <p:spPr bwMode="auto">
          <a:xfrm>
            <a:off x="214313" y="347663"/>
            <a:ext cx="4211637" cy="3152775"/>
          </a:xfrm>
          <a:prstGeom prst="rect">
            <a:avLst/>
          </a:prstGeom>
          <a:noFill/>
          <a:ln w="9525">
            <a:noFill/>
            <a:miter lim="800000"/>
            <a:headEnd/>
            <a:tailEnd/>
          </a:ln>
        </p:spPr>
      </p:pic>
      <p:pic>
        <p:nvPicPr>
          <p:cNvPr id="7171" name="Imagem 19" descr="24"/>
          <p:cNvPicPr>
            <a:picLocks noChangeAspect="1" noChangeArrowheads="1"/>
          </p:cNvPicPr>
          <p:nvPr/>
        </p:nvPicPr>
        <p:blipFill>
          <a:blip r:embed="rId3" cstate="print">
            <a:lum contrast="24000"/>
          </a:blip>
          <a:srcRect/>
          <a:stretch>
            <a:fillRect/>
          </a:stretch>
        </p:blipFill>
        <p:spPr bwMode="auto">
          <a:xfrm>
            <a:off x="4791075" y="341313"/>
            <a:ext cx="4138613" cy="3159125"/>
          </a:xfrm>
          <a:prstGeom prst="rect">
            <a:avLst/>
          </a:prstGeom>
          <a:noFill/>
          <a:ln w="9525">
            <a:noFill/>
            <a:miter lim="800000"/>
            <a:headEnd/>
            <a:tailEnd/>
          </a:ln>
        </p:spPr>
      </p:pic>
      <p:sp>
        <p:nvSpPr>
          <p:cNvPr id="7172"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7173" name="Rectangle 4"/>
          <p:cNvSpPr>
            <a:spLocks noChangeArrowheads="1"/>
          </p:cNvSpPr>
          <p:nvPr/>
        </p:nvSpPr>
        <p:spPr bwMode="auto">
          <a:xfrm>
            <a:off x="0" y="3786188"/>
            <a:ext cx="9144000" cy="2862262"/>
          </a:xfrm>
          <a:prstGeom prst="rect">
            <a:avLst/>
          </a:prstGeom>
          <a:noFill/>
          <a:ln w="9525">
            <a:noFill/>
            <a:miter lim="800000"/>
            <a:headEnd/>
            <a:tailEnd/>
          </a:ln>
        </p:spPr>
        <p:txBody>
          <a:bodyPr anchor="ctr">
            <a:spAutoFit/>
          </a:bodyPr>
          <a:lstStyle/>
          <a:p>
            <a:pPr algn="just"/>
            <a:r>
              <a:rPr lang="en-US">
                <a:solidFill>
                  <a:srgbClr val="FFC000"/>
                </a:solidFill>
                <a:ea typeface="Times New Roman" pitchFamily="18" charset="0"/>
                <a:cs typeface="Arial" charset="0"/>
              </a:rPr>
              <a:t>Osteoconduction results of titanium  implants coated with pyrophosphate  calcium ceramic - Ca</a:t>
            </a:r>
            <a:r>
              <a:rPr lang="en-US" sz="1400">
                <a:solidFill>
                  <a:srgbClr val="FFC000"/>
                </a:solidFill>
                <a:ea typeface="Times New Roman" pitchFamily="18" charset="0"/>
                <a:cs typeface="Arial" charset="0"/>
              </a:rPr>
              <a:t>2</a:t>
            </a:r>
            <a:r>
              <a:rPr lang="en-US">
                <a:solidFill>
                  <a:srgbClr val="FFC000"/>
                </a:solidFill>
                <a:ea typeface="Times New Roman" pitchFamily="18" charset="0"/>
                <a:cs typeface="Arial" charset="0"/>
              </a:rPr>
              <a:t>P</a:t>
            </a:r>
            <a:r>
              <a:rPr lang="en-US" sz="1400">
                <a:solidFill>
                  <a:srgbClr val="FFC000"/>
                </a:solidFill>
                <a:ea typeface="Times New Roman" pitchFamily="18" charset="0"/>
                <a:cs typeface="Arial" charset="0"/>
              </a:rPr>
              <a:t>2</a:t>
            </a:r>
            <a:r>
              <a:rPr lang="en-US">
                <a:solidFill>
                  <a:srgbClr val="FFC000"/>
                </a:solidFill>
                <a:ea typeface="Times New Roman" pitchFamily="18" charset="0"/>
                <a:cs typeface="Arial" charset="0"/>
              </a:rPr>
              <a:t>O</a:t>
            </a:r>
            <a:r>
              <a:rPr lang="en-US" sz="1400">
                <a:solidFill>
                  <a:srgbClr val="FFC000"/>
                </a:solidFill>
                <a:ea typeface="Times New Roman" pitchFamily="18" charset="0"/>
                <a:cs typeface="Arial" charset="0"/>
              </a:rPr>
              <a:t>7</a:t>
            </a:r>
            <a:r>
              <a:rPr lang="en-US">
                <a:solidFill>
                  <a:srgbClr val="FFC000"/>
                </a:solidFill>
                <a:ea typeface="Times New Roman" pitchFamily="18" charset="0"/>
                <a:cs typeface="Arial" charset="0"/>
              </a:rPr>
              <a:t>.</a:t>
            </a:r>
          </a:p>
          <a:p>
            <a:pPr algn="just"/>
            <a:endParaRPr lang="en-US">
              <a:solidFill>
                <a:srgbClr val="FFC000"/>
              </a:solidFill>
              <a:ea typeface="Times New Roman" pitchFamily="18" charset="0"/>
              <a:cs typeface="Arial" charset="0"/>
            </a:endParaRPr>
          </a:p>
          <a:p>
            <a:pPr algn="just"/>
            <a:r>
              <a:rPr lang="en-US">
                <a:solidFill>
                  <a:srgbClr val="FFC000"/>
                </a:solidFill>
                <a:ea typeface="Times New Roman" pitchFamily="18" charset="0"/>
                <a:cs typeface="Arial" charset="0"/>
              </a:rPr>
              <a:t>A - Photomicrography of the control group under fluorescent light. The thread of the implant screw is fulfilled with concentric or parallel lamellar bone with a predominance of calcein labeling. (Ca = calcein, Os = osteon), bar = 150 </a:t>
            </a:r>
            <a:r>
              <a:rPr lang="en-US">
                <a:solidFill>
                  <a:srgbClr val="FFC000"/>
                </a:solidFill>
                <a:ea typeface="Times New Roman" pitchFamily="18" charset="0"/>
                <a:cs typeface="Arial" charset="0"/>
                <a:sym typeface="Symbol" pitchFamily="18" charset="2"/>
              </a:rPr>
              <a:t></a:t>
            </a:r>
            <a:r>
              <a:rPr lang="en-US">
                <a:solidFill>
                  <a:srgbClr val="FFC000"/>
                </a:solidFill>
                <a:ea typeface="Times New Roman" pitchFamily="18" charset="0"/>
                <a:cs typeface="Arial" charset="0"/>
              </a:rPr>
              <a:t>m.</a:t>
            </a:r>
            <a:endParaRPr lang="en-US">
              <a:solidFill>
                <a:srgbClr val="FFC000"/>
              </a:solidFill>
              <a:ea typeface="Times New Roman" pitchFamily="18" charset="0"/>
              <a:cs typeface="Arial" charset="0"/>
              <a:sym typeface="Symbol" pitchFamily="18" charset="2"/>
            </a:endParaRPr>
          </a:p>
          <a:p>
            <a:pPr algn="just" eaLnBrk="0" hangingPunct="0"/>
            <a:endParaRPr lang="en-US" b="1">
              <a:solidFill>
                <a:srgbClr val="FFC000"/>
              </a:solidFill>
              <a:ea typeface="Times New Roman" pitchFamily="18" charset="0"/>
              <a:cs typeface="Arial" charset="0"/>
              <a:sym typeface="Symbol" pitchFamily="18" charset="2"/>
            </a:endParaRPr>
          </a:p>
          <a:p>
            <a:pPr algn="just" eaLnBrk="0" hangingPunct="0"/>
            <a:r>
              <a:rPr lang="en-US">
                <a:solidFill>
                  <a:srgbClr val="FFC000"/>
                </a:solidFill>
                <a:ea typeface="Times New Roman" pitchFamily="18" charset="0"/>
                <a:cs typeface="Arial" charset="0"/>
                <a:sym typeface="Symbol" pitchFamily="18" charset="2"/>
              </a:rPr>
              <a:t>B</a:t>
            </a:r>
            <a:r>
              <a:rPr lang="en-US" b="1">
                <a:solidFill>
                  <a:srgbClr val="FFC000"/>
                </a:solidFill>
                <a:ea typeface="Times New Roman" pitchFamily="18" charset="0"/>
                <a:cs typeface="Arial" charset="0"/>
                <a:sym typeface="Symbol" pitchFamily="18" charset="2"/>
              </a:rPr>
              <a:t> </a:t>
            </a:r>
            <a:r>
              <a:rPr lang="en-US">
                <a:solidFill>
                  <a:srgbClr val="FFC000"/>
                </a:solidFill>
                <a:ea typeface="Times New Roman" pitchFamily="18" charset="0"/>
                <a:cs typeface="Arial" charset="0"/>
                <a:sym typeface="Symbol" pitchFamily="18" charset="2"/>
              </a:rPr>
              <a:t>– Photomicrograph of the experimental group under fluorescent light. A predominance of calcein labeling, but with a lesser amount, is to be seen. (Ca=calcein, Os = osteon), bar = 150 </a:t>
            </a:r>
            <a:r>
              <a:rPr lang="en-US">
                <a:solidFill>
                  <a:srgbClr val="FFC000"/>
                </a:solidFill>
                <a:ea typeface="Times New Roman" pitchFamily="18" charset="0"/>
                <a:cs typeface="Arial" charset="0"/>
              </a:rPr>
              <a:t>m.</a:t>
            </a:r>
            <a:endParaRPr lang="en-US">
              <a:solidFill>
                <a:srgbClr val="FFC000"/>
              </a:solidFill>
              <a:ea typeface="Times New Roman" pitchFamily="18" charset="0"/>
              <a:cs typeface="Arial" charset="0"/>
              <a:sym typeface="Symbol" pitchFamily="18" charset="2"/>
            </a:endParaRPr>
          </a:p>
        </p:txBody>
      </p:sp>
      <p:sp>
        <p:nvSpPr>
          <p:cNvPr id="7174" name="CaixaDeTexto 5"/>
          <p:cNvSpPr txBox="1">
            <a:spLocks noChangeArrowheads="1"/>
          </p:cNvSpPr>
          <p:nvPr/>
        </p:nvSpPr>
        <p:spPr bwMode="auto">
          <a:xfrm>
            <a:off x="3857625" y="2643188"/>
            <a:ext cx="323850" cy="369887"/>
          </a:xfrm>
          <a:prstGeom prst="rect">
            <a:avLst/>
          </a:prstGeom>
          <a:noFill/>
          <a:ln w="9525">
            <a:noFill/>
            <a:miter lim="800000"/>
            <a:headEnd/>
            <a:tailEnd/>
          </a:ln>
        </p:spPr>
        <p:txBody>
          <a:bodyPr wrap="none">
            <a:spAutoFit/>
          </a:bodyPr>
          <a:lstStyle/>
          <a:p>
            <a:r>
              <a:rPr lang="en-US" b="1">
                <a:latin typeface="Calibri" pitchFamily="34" charset="0"/>
              </a:rPr>
              <a:t>A</a:t>
            </a:r>
          </a:p>
        </p:txBody>
      </p:sp>
      <p:sp>
        <p:nvSpPr>
          <p:cNvPr id="7175" name="CaixaDeTexto 6"/>
          <p:cNvSpPr txBox="1">
            <a:spLocks noChangeArrowheads="1"/>
          </p:cNvSpPr>
          <p:nvPr/>
        </p:nvSpPr>
        <p:spPr bwMode="auto">
          <a:xfrm>
            <a:off x="8429625" y="2701925"/>
            <a:ext cx="314325" cy="369888"/>
          </a:xfrm>
          <a:prstGeom prst="rect">
            <a:avLst/>
          </a:prstGeom>
          <a:noFill/>
          <a:ln w="9525">
            <a:noFill/>
            <a:miter lim="800000"/>
            <a:headEnd/>
            <a:tailEnd/>
          </a:ln>
        </p:spPr>
        <p:txBody>
          <a:bodyPr wrap="none">
            <a:spAutoFit/>
          </a:bodyPr>
          <a:lstStyle/>
          <a:p>
            <a:r>
              <a:rPr lang="en-US" b="1">
                <a:latin typeface="Calibri" pitchFamily="34" charset="0"/>
              </a:rPr>
              <a:t>B</a:t>
            </a:r>
          </a:p>
        </p:txBody>
      </p:sp>
      <p:sp>
        <p:nvSpPr>
          <p:cNvPr id="10" name="Espaço Reservado para Número de Slide 9"/>
          <p:cNvSpPr>
            <a:spLocks noGrp="1"/>
          </p:cNvSpPr>
          <p:nvPr>
            <p:ph type="sldNum" sz="quarter" idx="12"/>
          </p:nvPr>
        </p:nvSpPr>
        <p:spPr/>
        <p:txBody>
          <a:bodyPr/>
          <a:lstStyle/>
          <a:p>
            <a:pPr>
              <a:defRPr/>
            </a:pPr>
            <a:fld id="{A5C14D12-362C-410B-B2F3-2B4C37D91EA1}" type="slidenum">
              <a:rPr lang="pt-BR"/>
              <a:pPr>
                <a:defRPr/>
              </a:pPr>
              <a:t>6</a:t>
            </a:fld>
            <a:endParaRPr lang="pt-BR"/>
          </a:p>
        </p:txBody>
      </p:sp>
      <p:sp>
        <p:nvSpPr>
          <p:cNvPr id="7177" name="CaixaDeTexto 10"/>
          <p:cNvSpPr txBox="1">
            <a:spLocks noChangeArrowheads="1"/>
          </p:cNvSpPr>
          <p:nvPr/>
        </p:nvSpPr>
        <p:spPr bwMode="auto">
          <a:xfrm>
            <a:off x="2928938" y="928688"/>
            <a:ext cx="1185862" cy="646112"/>
          </a:xfrm>
          <a:prstGeom prst="rect">
            <a:avLst/>
          </a:prstGeom>
          <a:solidFill>
            <a:schemeClr val="bg1"/>
          </a:solidFill>
          <a:ln w="9525">
            <a:noFill/>
            <a:miter lim="800000"/>
            <a:headEnd/>
            <a:tailEnd/>
          </a:ln>
        </p:spPr>
        <p:txBody>
          <a:bodyPr wrap="none">
            <a:spAutoFit/>
          </a:bodyPr>
          <a:lstStyle/>
          <a:p>
            <a:r>
              <a:rPr lang="en-US">
                <a:latin typeface="Calibri" pitchFamily="34" charset="0"/>
              </a:rPr>
              <a:t>TITANIUM </a:t>
            </a:r>
          </a:p>
          <a:p>
            <a:r>
              <a:rPr lang="en-US">
                <a:latin typeface="Calibri" pitchFamily="34" charset="0"/>
              </a:rPr>
              <a:t>IMPLANT</a:t>
            </a:r>
          </a:p>
        </p:txBody>
      </p:sp>
      <p:sp>
        <p:nvSpPr>
          <p:cNvPr id="7178" name="CaixaDeTexto 11"/>
          <p:cNvSpPr txBox="1">
            <a:spLocks noChangeArrowheads="1"/>
          </p:cNvSpPr>
          <p:nvPr/>
        </p:nvSpPr>
        <p:spPr bwMode="auto">
          <a:xfrm>
            <a:off x="7286625" y="714375"/>
            <a:ext cx="1185863" cy="646113"/>
          </a:xfrm>
          <a:prstGeom prst="rect">
            <a:avLst/>
          </a:prstGeom>
          <a:solidFill>
            <a:schemeClr val="bg1"/>
          </a:solidFill>
          <a:ln w="9525">
            <a:noFill/>
            <a:miter lim="800000"/>
            <a:headEnd/>
            <a:tailEnd/>
          </a:ln>
        </p:spPr>
        <p:txBody>
          <a:bodyPr wrap="none">
            <a:spAutoFit/>
          </a:bodyPr>
          <a:lstStyle/>
          <a:p>
            <a:r>
              <a:rPr lang="en-US">
                <a:latin typeface="Calibri" pitchFamily="34" charset="0"/>
              </a:rPr>
              <a:t>TITANIUM </a:t>
            </a:r>
          </a:p>
          <a:p>
            <a:r>
              <a:rPr lang="en-US">
                <a:latin typeface="Calibri" pitchFamily="34" charset="0"/>
              </a:rPr>
              <a:t>IMPLANT</a:t>
            </a:r>
          </a:p>
        </p:txBody>
      </p:sp>
      <p:sp>
        <p:nvSpPr>
          <p:cNvPr id="7179" name="CaixaDeTexto 12"/>
          <p:cNvSpPr txBox="1">
            <a:spLocks noChangeArrowheads="1"/>
          </p:cNvSpPr>
          <p:nvPr/>
        </p:nvSpPr>
        <p:spPr bwMode="auto">
          <a:xfrm>
            <a:off x="5903913" y="6500813"/>
            <a:ext cx="954087" cy="230187"/>
          </a:xfrm>
          <a:prstGeom prst="rect">
            <a:avLst/>
          </a:prstGeom>
          <a:noFill/>
          <a:ln w="9525">
            <a:noFill/>
            <a:miter lim="800000"/>
            <a:headEnd/>
            <a:tailEnd/>
          </a:ln>
        </p:spPr>
        <p:txBody>
          <a:bodyPr wrap="none">
            <a:spAutoFit/>
          </a:bodyPr>
          <a:lstStyle/>
          <a:p>
            <a:r>
              <a:rPr lang="en-US" sz="900">
                <a:cs typeface="Arial" charset="0"/>
              </a:rPr>
              <a:t>KÖNIG &amp; KOO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FCF3C381-594A-4DB3-B712-469C051B6F0E}" type="slidenum">
              <a:rPr lang="pt-BR"/>
              <a:pPr>
                <a:defRPr/>
              </a:pPr>
              <a:t>7</a:t>
            </a:fld>
            <a:endParaRPr lang="pt-BR"/>
          </a:p>
        </p:txBody>
      </p:sp>
      <p:graphicFrame>
        <p:nvGraphicFramePr>
          <p:cNvPr id="8195" name="Objeto 50"/>
          <p:cNvGraphicFramePr>
            <a:graphicFrameLocks/>
          </p:cNvGraphicFramePr>
          <p:nvPr/>
        </p:nvGraphicFramePr>
        <p:xfrm>
          <a:off x="0" y="142875"/>
          <a:ext cx="5000625" cy="3143250"/>
        </p:xfrm>
        <a:graphic>
          <a:graphicData uri="http://schemas.openxmlformats.org/presentationml/2006/ole">
            <p:oleObj spid="_x0000_s8195" r:id="rId3" imgW="4999153" imgH="3145809" progId="Excel.Sheet.8">
              <p:embed/>
            </p:oleObj>
          </a:graphicData>
        </a:graphic>
      </p:graphicFrame>
      <p:sp>
        <p:nvSpPr>
          <p:cNvPr id="8196" name="CaixaDeTexto 3"/>
          <p:cNvSpPr txBox="1">
            <a:spLocks noChangeArrowheads="1"/>
          </p:cNvSpPr>
          <p:nvPr/>
        </p:nvSpPr>
        <p:spPr bwMode="auto">
          <a:xfrm>
            <a:off x="1214438" y="3429000"/>
            <a:ext cx="1831975" cy="369888"/>
          </a:xfrm>
          <a:prstGeom prst="rect">
            <a:avLst/>
          </a:prstGeom>
          <a:noFill/>
          <a:ln w="9525">
            <a:noFill/>
            <a:miter lim="800000"/>
            <a:headEnd/>
            <a:tailEnd/>
          </a:ln>
        </p:spPr>
        <p:txBody>
          <a:bodyPr wrap="none">
            <a:spAutoFit/>
          </a:bodyPr>
          <a:lstStyle/>
          <a:p>
            <a:r>
              <a:rPr lang="en-US">
                <a:latin typeface="Calibri" pitchFamily="34" charset="0"/>
              </a:rPr>
              <a:t>CONTROL GROUP</a:t>
            </a:r>
          </a:p>
        </p:txBody>
      </p:sp>
      <p:sp>
        <p:nvSpPr>
          <p:cNvPr id="8197" name="CaixaDeTexto 5"/>
          <p:cNvSpPr txBox="1">
            <a:spLocks noChangeArrowheads="1"/>
          </p:cNvSpPr>
          <p:nvPr/>
        </p:nvSpPr>
        <p:spPr bwMode="auto">
          <a:xfrm>
            <a:off x="6143625" y="3071813"/>
            <a:ext cx="2354263" cy="369887"/>
          </a:xfrm>
          <a:prstGeom prst="rect">
            <a:avLst/>
          </a:prstGeom>
          <a:noFill/>
          <a:ln w="9525">
            <a:noFill/>
            <a:miter lim="800000"/>
            <a:headEnd/>
            <a:tailEnd/>
          </a:ln>
        </p:spPr>
        <p:txBody>
          <a:bodyPr wrap="none">
            <a:spAutoFit/>
          </a:bodyPr>
          <a:lstStyle/>
          <a:p>
            <a:r>
              <a:rPr lang="en-US">
                <a:latin typeface="Calibri" pitchFamily="34" charset="0"/>
              </a:rPr>
              <a:t>EXPERIMENTAL GROUP</a:t>
            </a:r>
          </a:p>
        </p:txBody>
      </p:sp>
      <p:graphicFrame>
        <p:nvGraphicFramePr>
          <p:cNvPr id="8198" name="Objeto 51"/>
          <p:cNvGraphicFramePr>
            <a:graphicFrameLocks/>
          </p:cNvGraphicFramePr>
          <p:nvPr/>
        </p:nvGraphicFramePr>
        <p:xfrm>
          <a:off x="4429125" y="3643313"/>
          <a:ext cx="4714875" cy="3071812"/>
        </p:xfrm>
        <a:graphic>
          <a:graphicData uri="http://schemas.openxmlformats.org/presentationml/2006/ole">
            <p:oleObj spid="_x0000_s8198" r:id="rId4" imgW="4712616" imgH="3072650" progId="Excel.Sheet.8">
              <p:embed/>
            </p:oleObj>
          </a:graphicData>
        </a:graphic>
      </p:graphicFrame>
      <p:sp>
        <p:nvSpPr>
          <p:cNvPr id="8199" name="CaixaDeTexto 7"/>
          <p:cNvSpPr txBox="1">
            <a:spLocks noChangeArrowheads="1"/>
          </p:cNvSpPr>
          <p:nvPr/>
        </p:nvSpPr>
        <p:spPr bwMode="auto">
          <a:xfrm>
            <a:off x="428625" y="4857750"/>
            <a:ext cx="925513" cy="369888"/>
          </a:xfrm>
          <a:prstGeom prst="rect">
            <a:avLst/>
          </a:prstGeom>
          <a:noFill/>
          <a:ln w="9525">
            <a:noFill/>
            <a:miter lim="800000"/>
            <a:headEnd/>
            <a:tailEnd/>
          </a:ln>
        </p:spPr>
        <p:txBody>
          <a:bodyPr wrap="none">
            <a:spAutoFit/>
          </a:bodyPr>
          <a:lstStyle/>
          <a:p>
            <a:r>
              <a:rPr lang="en-US">
                <a:latin typeface="Calibri" pitchFamily="34" charset="0"/>
              </a:rPr>
              <a:t>Ca</a:t>
            </a:r>
            <a:r>
              <a:rPr lang="en-US" sz="1200">
                <a:latin typeface="Calibri" pitchFamily="34" charset="0"/>
              </a:rPr>
              <a:t>2</a:t>
            </a:r>
            <a:r>
              <a:rPr lang="en-US">
                <a:latin typeface="Calibri" pitchFamily="34" charset="0"/>
              </a:rPr>
              <a:t>P</a:t>
            </a:r>
            <a:r>
              <a:rPr lang="en-US" sz="1200">
                <a:latin typeface="Calibri" pitchFamily="34" charset="0"/>
              </a:rPr>
              <a:t>2</a:t>
            </a:r>
            <a:r>
              <a:rPr lang="en-US">
                <a:latin typeface="Calibri" pitchFamily="34" charset="0"/>
              </a:rPr>
              <a:t>O</a:t>
            </a:r>
            <a:r>
              <a:rPr lang="en-US" sz="1200">
                <a:latin typeface="Calibri" pitchFamily="34" charset="0"/>
              </a:rPr>
              <a:t>7</a:t>
            </a:r>
          </a:p>
        </p:txBody>
      </p:sp>
      <p:sp>
        <p:nvSpPr>
          <p:cNvPr id="8200" name="CaixaDeTexto 8"/>
          <p:cNvSpPr txBox="1">
            <a:spLocks noChangeArrowheads="1"/>
          </p:cNvSpPr>
          <p:nvPr/>
        </p:nvSpPr>
        <p:spPr bwMode="auto">
          <a:xfrm>
            <a:off x="1928813" y="6072188"/>
            <a:ext cx="954087" cy="230187"/>
          </a:xfrm>
          <a:prstGeom prst="rect">
            <a:avLst/>
          </a:prstGeom>
          <a:noFill/>
          <a:ln w="9525">
            <a:noFill/>
            <a:miter lim="800000"/>
            <a:headEnd/>
            <a:tailEnd/>
          </a:ln>
        </p:spPr>
        <p:txBody>
          <a:bodyPr wrap="none">
            <a:spAutoFit/>
          </a:bodyPr>
          <a:lstStyle/>
          <a:p>
            <a:r>
              <a:rPr lang="en-US" sz="900">
                <a:cs typeface="Arial" charset="0"/>
              </a:rPr>
              <a:t>KÖNIG &amp; KOO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2C4F90D2-77B3-4CDA-977C-71BA4238546F}" type="slidenum">
              <a:rPr lang="pt-BR"/>
              <a:pPr>
                <a:defRPr/>
              </a:pPr>
              <a:t>8</a:t>
            </a:fld>
            <a:endParaRPr lang="pt-BR"/>
          </a:p>
        </p:txBody>
      </p:sp>
      <p:pic>
        <p:nvPicPr>
          <p:cNvPr id="9219" name="Imagem 2" descr="fig2"/>
          <p:cNvPicPr>
            <a:picLocks noChangeAspect="1" noChangeArrowheads="1"/>
          </p:cNvPicPr>
          <p:nvPr/>
        </p:nvPicPr>
        <p:blipFill>
          <a:blip r:embed="rId2" cstate="print">
            <a:lum contrast="20000"/>
          </a:blip>
          <a:srcRect/>
          <a:stretch>
            <a:fillRect/>
          </a:stretch>
        </p:blipFill>
        <p:spPr bwMode="auto">
          <a:xfrm>
            <a:off x="357188" y="71438"/>
            <a:ext cx="3390900" cy="5067300"/>
          </a:xfrm>
          <a:prstGeom prst="rect">
            <a:avLst/>
          </a:prstGeom>
          <a:noFill/>
          <a:ln w="9525">
            <a:noFill/>
            <a:miter lim="800000"/>
            <a:headEnd/>
            <a:tailEnd/>
          </a:ln>
        </p:spPr>
      </p:pic>
      <p:sp>
        <p:nvSpPr>
          <p:cNvPr id="9220" name="Retângulo 3"/>
          <p:cNvSpPr>
            <a:spLocks noChangeArrowheads="1"/>
          </p:cNvSpPr>
          <p:nvPr/>
        </p:nvSpPr>
        <p:spPr bwMode="auto">
          <a:xfrm>
            <a:off x="285750" y="5214938"/>
            <a:ext cx="3571875" cy="1570037"/>
          </a:xfrm>
          <a:prstGeom prst="rect">
            <a:avLst/>
          </a:prstGeom>
          <a:noFill/>
          <a:ln w="9525">
            <a:noFill/>
            <a:miter lim="800000"/>
            <a:headEnd/>
            <a:tailEnd/>
          </a:ln>
        </p:spPr>
        <p:txBody>
          <a:bodyPr>
            <a:spAutoFit/>
          </a:bodyPr>
          <a:lstStyle/>
          <a:p>
            <a:pPr algn="just"/>
            <a:r>
              <a:rPr lang="en-US" sz="1600" dirty="0">
                <a:solidFill>
                  <a:srgbClr val="FFC000"/>
                </a:solidFill>
                <a:cs typeface="Arial" charset="0"/>
              </a:rPr>
              <a:t>Three phases of fluorescence of calcification periods in a dental alveolar cavity after tooth extraction grafted with </a:t>
            </a:r>
            <a:r>
              <a:rPr lang="en-US" sz="1600" dirty="0" err="1">
                <a:solidFill>
                  <a:srgbClr val="FFC000"/>
                </a:solidFill>
                <a:cs typeface="Arial" charset="0"/>
              </a:rPr>
              <a:t>reabsorbable</a:t>
            </a:r>
            <a:r>
              <a:rPr lang="en-US" sz="1600" dirty="0">
                <a:solidFill>
                  <a:srgbClr val="FFC000"/>
                </a:solidFill>
                <a:cs typeface="Arial" charset="0"/>
              </a:rPr>
              <a:t> Hydroxyapatite (HA</a:t>
            </a:r>
            <a:r>
              <a:rPr lang="en-US" sz="1600" dirty="0" smtClean="0">
                <a:solidFill>
                  <a:srgbClr val="FFC000"/>
                </a:solidFill>
                <a:cs typeface="Arial" charset="0"/>
              </a:rPr>
              <a:t>) </a:t>
            </a:r>
            <a:r>
              <a:rPr kumimoji="0" lang="pt-BR" sz="16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Ca</a:t>
            </a:r>
            <a:r>
              <a:rPr kumimoji="0" lang="pt-BR" sz="1600" b="0" i="0" u="none" strike="noStrike" cap="none" normalizeH="0" baseline="-30000" dirty="0" smtClean="0">
                <a:ln>
                  <a:noFill/>
                </a:ln>
                <a:solidFill>
                  <a:srgbClr val="FFC000"/>
                </a:solidFill>
                <a:effectLst/>
                <a:latin typeface="Arial" pitchFamily="34" charset="0"/>
                <a:ea typeface="Times New Roman" pitchFamily="18" charset="0"/>
                <a:cs typeface="Arial" pitchFamily="34" charset="0"/>
              </a:rPr>
              <a:t>9</a:t>
            </a:r>
            <a:r>
              <a:rPr kumimoji="0" lang="pt-BR" sz="16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(PO4)</a:t>
            </a:r>
            <a:r>
              <a:rPr kumimoji="0" lang="pt-BR" sz="1600" b="0" i="0" u="none" strike="noStrike" cap="none" normalizeH="0" baseline="-30000" dirty="0" smtClean="0">
                <a:ln>
                  <a:noFill/>
                </a:ln>
                <a:solidFill>
                  <a:srgbClr val="FFC000"/>
                </a:solidFill>
                <a:effectLst/>
                <a:latin typeface="Arial" pitchFamily="34" charset="0"/>
                <a:ea typeface="Times New Roman" pitchFamily="18" charset="0"/>
                <a:cs typeface="Arial" pitchFamily="34" charset="0"/>
              </a:rPr>
              <a:t>6</a:t>
            </a:r>
            <a:r>
              <a:rPr kumimoji="0" lang="pt-BR" sz="1600" b="0"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(OH)</a:t>
            </a:r>
            <a:r>
              <a:rPr kumimoji="0" lang="pt-BR" sz="1600" b="0" i="0" u="none" strike="noStrike" cap="none" normalizeH="0" baseline="-30000" dirty="0" smtClean="0">
                <a:ln>
                  <a:noFill/>
                </a:ln>
                <a:solidFill>
                  <a:srgbClr val="FFC000"/>
                </a:solidFill>
                <a:effectLst/>
                <a:latin typeface="Arial" pitchFamily="34" charset="0"/>
                <a:ea typeface="Times New Roman" pitchFamily="18" charset="0"/>
                <a:cs typeface="Arial" pitchFamily="34" charset="0"/>
              </a:rPr>
              <a:t>2</a:t>
            </a:r>
            <a:r>
              <a:rPr lang="en-US" sz="1600" dirty="0" smtClean="0">
                <a:solidFill>
                  <a:srgbClr val="FFC000"/>
                </a:solidFill>
                <a:cs typeface="Arial" charset="0"/>
              </a:rPr>
              <a:t> </a:t>
            </a:r>
            <a:r>
              <a:rPr lang="en-US" sz="1600" dirty="0">
                <a:solidFill>
                  <a:srgbClr val="FFC000"/>
                </a:solidFill>
                <a:cs typeface="Arial" charset="0"/>
              </a:rPr>
              <a:t>30X in the original. </a:t>
            </a:r>
          </a:p>
        </p:txBody>
      </p:sp>
      <p:sp>
        <p:nvSpPr>
          <p:cNvPr id="922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9222" name="Imagem 15" descr="fig3"/>
          <p:cNvPicPr>
            <a:picLocks noChangeAspect="1" noChangeArrowheads="1"/>
          </p:cNvPicPr>
          <p:nvPr/>
        </p:nvPicPr>
        <p:blipFill>
          <a:blip r:embed="rId3" cstate="print">
            <a:lum bright="20000" contrast="20000"/>
          </a:blip>
          <a:srcRect/>
          <a:stretch>
            <a:fillRect/>
          </a:stretch>
        </p:blipFill>
        <p:spPr bwMode="auto">
          <a:xfrm>
            <a:off x="5162550" y="71438"/>
            <a:ext cx="3409950" cy="5076825"/>
          </a:xfrm>
          <a:prstGeom prst="rect">
            <a:avLst/>
          </a:prstGeom>
          <a:noFill/>
          <a:ln w="9525">
            <a:noFill/>
            <a:miter lim="800000"/>
            <a:headEnd/>
            <a:tailEnd/>
          </a:ln>
        </p:spPr>
      </p:pic>
      <p:sp>
        <p:nvSpPr>
          <p:cNvPr id="9223" name="Rectangle 3"/>
          <p:cNvSpPr>
            <a:spLocks noChangeArrowheads="1"/>
          </p:cNvSpPr>
          <p:nvPr/>
        </p:nvSpPr>
        <p:spPr bwMode="auto">
          <a:xfrm>
            <a:off x="5072063" y="5082803"/>
            <a:ext cx="3714750" cy="1846659"/>
          </a:xfrm>
          <a:prstGeom prst="rect">
            <a:avLst/>
          </a:prstGeom>
          <a:noFill/>
          <a:ln w="9525">
            <a:noFill/>
            <a:miter lim="800000"/>
            <a:headEnd/>
            <a:tailEnd/>
          </a:ln>
        </p:spPr>
        <p:txBody>
          <a:bodyPr anchor="ctr">
            <a:spAutoFit/>
          </a:bodyPr>
          <a:lstStyle/>
          <a:p>
            <a:pPr algn="just"/>
            <a:r>
              <a:rPr lang="en-US" sz="1600" dirty="0">
                <a:solidFill>
                  <a:srgbClr val="FFC000"/>
                </a:solidFill>
                <a:cs typeface="Times New Roman" pitchFamily="18" charset="0"/>
              </a:rPr>
              <a:t>Image of  fluorescence microscopy of a dental alveolar cavity after tooth extraction grafted with not absorbable </a:t>
            </a:r>
            <a:r>
              <a:rPr lang="en-US" sz="1600" dirty="0" smtClean="0">
                <a:solidFill>
                  <a:srgbClr val="FFC000"/>
                </a:solidFill>
                <a:cs typeface="Times New Roman" pitchFamily="18" charset="0"/>
              </a:rPr>
              <a:t>HA </a:t>
            </a:r>
            <a:r>
              <a:rPr lang="pt-BR" sz="1600" dirty="0" smtClean="0">
                <a:solidFill>
                  <a:srgbClr val="FFC000"/>
                </a:solidFill>
              </a:rPr>
              <a:t>Ca</a:t>
            </a:r>
            <a:r>
              <a:rPr lang="pt-BR" sz="1600" baseline="-25000" dirty="0" smtClean="0">
                <a:solidFill>
                  <a:srgbClr val="FFC000"/>
                </a:solidFill>
              </a:rPr>
              <a:t>10</a:t>
            </a:r>
            <a:r>
              <a:rPr lang="pt-BR" sz="1600" dirty="0" smtClean="0">
                <a:solidFill>
                  <a:srgbClr val="FFC000"/>
                </a:solidFill>
              </a:rPr>
              <a:t>(PO</a:t>
            </a:r>
            <a:r>
              <a:rPr lang="pt-BR" sz="1600" baseline="-25000" dirty="0" smtClean="0">
                <a:solidFill>
                  <a:srgbClr val="FFC000"/>
                </a:solidFill>
              </a:rPr>
              <a:t>4</a:t>
            </a:r>
            <a:r>
              <a:rPr lang="pt-BR" sz="1600" dirty="0" smtClean="0">
                <a:solidFill>
                  <a:srgbClr val="FFC000"/>
                </a:solidFill>
              </a:rPr>
              <a:t>)</a:t>
            </a:r>
            <a:r>
              <a:rPr lang="pt-BR" sz="1600" baseline="-25000" dirty="0" smtClean="0">
                <a:solidFill>
                  <a:srgbClr val="FFC000"/>
                </a:solidFill>
              </a:rPr>
              <a:t>2</a:t>
            </a:r>
            <a:r>
              <a:rPr lang="pt-BR" sz="1600" dirty="0" smtClean="0">
                <a:solidFill>
                  <a:srgbClr val="FFC000"/>
                </a:solidFill>
              </a:rPr>
              <a:t>(OH)</a:t>
            </a:r>
            <a:r>
              <a:rPr lang="pt-BR" sz="1600" baseline="-25000" dirty="0" smtClean="0">
                <a:solidFill>
                  <a:srgbClr val="FFC000"/>
                </a:solidFill>
              </a:rPr>
              <a:t>2</a:t>
            </a:r>
            <a:r>
              <a:rPr lang="en-US" sz="1600" dirty="0" smtClean="0">
                <a:solidFill>
                  <a:srgbClr val="FFC000"/>
                </a:solidFill>
                <a:cs typeface="Times New Roman" pitchFamily="18" charset="0"/>
              </a:rPr>
              <a:t>. </a:t>
            </a:r>
            <a:r>
              <a:rPr lang="en-US" sz="1600" dirty="0">
                <a:solidFill>
                  <a:srgbClr val="FFC000"/>
                </a:solidFill>
                <a:cs typeface="Times New Roman" pitchFamily="18" charset="0"/>
              </a:rPr>
              <a:t>A few mineral depositions are to be seen among ceramic crystalloids. 30X in the original.</a:t>
            </a:r>
            <a:endParaRPr lang="en-US" sz="1600" dirty="0">
              <a:solidFill>
                <a:srgbClr val="FFC000"/>
              </a:solidFill>
            </a:endParaRPr>
          </a:p>
        </p:txBody>
      </p:sp>
      <p:sp>
        <p:nvSpPr>
          <p:cNvPr id="9224" name="CaixaDeTexto 7"/>
          <p:cNvSpPr txBox="1">
            <a:spLocks noChangeArrowheads="1"/>
          </p:cNvSpPr>
          <p:nvPr/>
        </p:nvSpPr>
        <p:spPr bwMode="auto">
          <a:xfrm>
            <a:off x="7143750" y="6643688"/>
            <a:ext cx="1217613" cy="230187"/>
          </a:xfrm>
          <a:prstGeom prst="rect">
            <a:avLst/>
          </a:prstGeom>
          <a:noFill/>
          <a:ln w="9525">
            <a:noFill/>
            <a:miter lim="800000"/>
            <a:headEnd/>
            <a:tailEnd/>
          </a:ln>
        </p:spPr>
        <p:txBody>
          <a:bodyPr wrap="none">
            <a:spAutoFit/>
          </a:bodyPr>
          <a:lstStyle/>
          <a:p>
            <a:r>
              <a:rPr lang="en-US" sz="900">
                <a:cs typeface="Arial" charset="0"/>
              </a:rPr>
              <a:t>KÖNIG &amp; DE MELO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C425BFEF-199D-4CB8-897B-615BD09FF0BF}" type="slidenum">
              <a:rPr lang="pt-BR"/>
              <a:pPr>
                <a:defRPr/>
              </a:pPr>
              <a:t>9</a:t>
            </a:fld>
            <a:endParaRPr lang="pt-BR"/>
          </a:p>
        </p:txBody>
      </p:sp>
      <p:pic>
        <p:nvPicPr>
          <p:cNvPr id="10243" name="Imagem 8" descr="msotw9_temp0"/>
          <p:cNvPicPr>
            <a:picLocks noChangeAspect="1" noChangeArrowheads="1"/>
          </p:cNvPicPr>
          <p:nvPr/>
        </p:nvPicPr>
        <p:blipFill>
          <a:blip r:embed="rId2" cstate="print">
            <a:lum contrast="16000"/>
          </a:blip>
          <a:srcRect t="21170" b="7629"/>
          <a:stretch>
            <a:fillRect/>
          </a:stretch>
        </p:blipFill>
        <p:spPr bwMode="auto">
          <a:xfrm>
            <a:off x="442913" y="71438"/>
            <a:ext cx="8486775" cy="5500687"/>
          </a:xfrm>
          <a:prstGeom prst="rect">
            <a:avLst/>
          </a:prstGeom>
          <a:noFill/>
          <a:ln w="9525">
            <a:noFill/>
            <a:miter lim="800000"/>
            <a:headEnd/>
            <a:tailEnd/>
          </a:ln>
        </p:spPr>
      </p:pic>
      <p:sp>
        <p:nvSpPr>
          <p:cNvPr id="10244" name="Rectangle 3"/>
          <p:cNvSpPr>
            <a:spLocks noChangeArrowheads="1"/>
          </p:cNvSpPr>
          <p:nvPr/>
        </p:nvSpPr>
        <p:spPr bwMode="auto">
          <a:xfrm>
            <a:off x="428625" y="5500688"/>
            <a:ext cx="8501063" cy="1323975"/>
          </a:xfrm>
          <a:prstGeom prst="rect">
            <a:avLst/>
          </a:prstGeom>
          <a:noFill/>
          <a:ln w="9525">
            <a:noFill/>
            <a:miter lim="800000"/>
            <a:headEnd/>
            <a:tailEnd/>
          </a:ln>
        </p:spPr>
        <p:txBody>
          <a:bodyPr anchor="ctr">
            <a:spAutoFit/>
          </a:bodyPr>
          <a:lstStyle/>
          <a:p>
            <a:pPr algn="just"/>
            <a:r>
              <a:rPr lang="en-US" sz="1600">
                <a:solidFill>
                  <a:srgbClr val="FFC000"/>
                </a:solidFill>
                <a:cs typeface="Times New Roman" pitchFamily="18" charset="0"/>
              </a:rPr>
              <a:t>Ca</a:t>
            </a:r>
            <a:r>
              <a:rPr lang="en-US" sz="1600" baseline="-30000">
                <a:solidFill>
                  <a:srgbClr val="FFC000"/>
                </a:solidFill>
                <a:cs typeface="Times New Roman" pitchFamily="18" charset="0"/>
              </a:rPr>
              <a:t>3</a:t>
            </a:r>
            <a:r>
              <a:rPr lang="en-US" sz="1600">
                <a:solidFill>
                  <a:srgbClr val="FFC000"/>
                </a:solidFill>
                <a:cs typeface="Times New Roman" pitchFamily="18" charset="0"/>
              </a:rPr>
              <a:t>(PO</a:t>
            </a:r>
            <a:r>
              <a:rPr lang="en-US" sz="1600" baseline="-30000">
                <a:solidFill>
                  <a:srgbClr val="FFC000"/>
                </a:solidFill>
                <a:cs typeface="Times New Roman" pitchFamily="18" charset="0"/>
              </a:rPr>
              <a:t>4</a:t>
            </a:r>
            <a:r>
              <a:rPr lang="en-US" sz="1600">
                <a:solidFill>
                  <a:srgbClr val="FFC000"/>
                </a:solidFill>
                <a:cs typeface="Times New Roman" pitchFamily="18" charset="0"/>
              </a:rPr>
              <a:t>)</a:t>
            </a:r>
            <a:r>
              <a:rPr lang="en-US" sz="1600" baseline="-30000">
                <a:solidFill>
                  <a:srgbClr val="FFC000"/>
                </a:solidFill>
                <a:cs typeface="Times New Roman" pitchFamily="18" charset="0"/>
              </a:rPr>
              <a:t>2</a:t>
            </a:r>
            <a:r>
              <a:rPr lang="en-US" sz="1600">
                <a:solidFill>
                  <a:srgbClr val="FFC000"/>
                </a:solidFill>
                <a:cs typeface="Times New Roman" pitchFamily="18" charset="0"/>
              </a:rPr>
              <a:t>- Photomontage of a transverse section in fluorescent microscopy of rabbit tibia. Great repair activity areas with bone cortical tissue neoformation (bone remodeling) in the graft insertion area. There are still many granules of the ceramic to be seen after 8 weeks of post operatory time, in the bone marrow region. Layers of bone deposition in the endostal region.10X in the microscope.</a:t>
            </a:r>
            <a:endParaRPr lang="en-US" sz="1600">
              <a:solidFill>
                <a:srgbClr val="FFC000"/>
              </a:solidFill>
            </a:endParaRPr>
          </a:p>
        </p:txBody>
      </p:sp>
      <p:sp>
        <p:nvSpPr>
          <p:cNvPr id="10245" name="CaixaDeTexto 4"/>
          <p:cNvSpPr txBox="1">
            <a:spLocks noChangeArrowheads="1"/>
          </p:cNvSpPr>
          <p:nvPr/>
        </p:nvSpPr>
        <p:spPr bwMode="auto">
          <a:xfrm>
            <a:off x="5991225" y="6572250"/>
            <a:ext cx="1724025" cy="230188"/>
          </a:xfrm>
          <a:prstGeom prst="rect">
            <a:avLst/>
          </a:prstGeom>
          <a:noFill/>
          <a:ln w="9525">
            <a:noFill/>
            <a:miter lim="800000"/>
            <a:headEnd/>
            <a:tailEnd/>
          </a:ln>
        </p:spPr>
        <p:txBody>
          <a:bodyPr wrap="none">
            <a:spAutoFit/>
          </a:bodyPr>
          <a:lstStyle/>
          <a:p>
            <a:r>
              <a:rPr lang="en-US" sz="900">
                <a:cs typeface="Arial" charset="0"/>
              </a:rPr>
              <a:t>KÖNIG &amp; RESEARCH  TEAM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UMBOLDT KOLLEG 2009 97 2003">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HUMBOLDT KOLLEG 2009 97 2003</Template>
  <TotalTime>286</TotalTime>
  <Words>952</Words>
  <Application>Microsoft Office PowerPoint</Application>
  <PresentationFormat>Apresentação na tela (4:3)</PresentationFormat>
  <Paragraphs>182</Paragraphs>
  <Slides>18</Slides>
  <Notes>2</Notes>
  <HiddenSlides>0</HiddenSlides>
  <MMClips>0</MMClips>
  <ScaleCrop>false</ScaleCrop>
  <HeadingPairs>
    <vt:vector size="6" baseType="variant">
      <vt:variant>
        <vt:lpstr>Tema</vt:lpstr>
      </vt:variant>
      <vt:variant>
        <vt:i4>1</vt:i4>
      </vt:variant>
      <vt:variant>
        <vt:lpstr>Servidores OLE incorporados</vt:lpstr>
      </vt:variant>
      <vt:variant>
        <vt:i4>2</vt:i4>
      </vt:variant>
      <vt:variant>
        <vt:lpstr>Títulos de slides</vt:lpstr>
      </vt:variant>
      <vt:variant>
        <vt:i4>18</vt:i4>
      </vt:variant>
    </vt:vector>
  </HeadingPairs>
  <TitlesOfParts>
    <vt:vector size="21" baseType="lpstr">
      <vt:lpstr>HUMBOLDT KOLLEG 2009 97 2003</vt:lpstr>
      <vt:lpstr>Planilha do Microsoft Office Excel 97-2003</vt:lpstr>
      <vt:lpstr>Picture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Bruno </dc:creator>
  <cp:lastModifiedBy>Bruno </cp:lastModifiedBy>
  <cp:revision>9</cp:revision>
  <dcterms:created xsi:type="dcterms:W3CDTF">2009-11-12T18:37:01Z</dcterms:created>
  <dcterms:modified xsi:type="dcterms:W3CDTF">2009-11-28T13:02:32Z</dcterms:modified>
</cp:coreProperties>
</file>